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9"/>
  </p:notesMasterIdLst>
  <p:sldIdLst>
    <p:sldId id="256" r:id="rId2"/>
    <p:sldId id="286" r:id="rId3"/>
    <p:sldId id="352" r:id="rId4"/>
    <p:sldId id="310" r:id="rId5"/>
    <p:sldId id="291" r:id="rId6"/>
    <p:sldId id="311" r:id="rId7"/>
    <p:sldId id="313" r:id="rId8"/>
    <p:sldId id="274" r:id="rId9"/>
    <p:sldId id="287" r:id="rId10"/>
    <p:sldId id="288" r:id="rId11"/>
    <p:sldId id="315" r:id="rId12"/>
    <p:sldId id="353" r:id="rId13"/>
    <p:sldId id="320" r:id="rId14"/>
    <p:sldId id="321" r:id="rId15"/>
    <p:sldId id="354" r:id="rId16"/>
    <p:sldId id="269" r:id="rId17"/>
    <p:sldId id="289" r:id="rId18"/>
    <p:sldId id="316" r:id="rId19"/>
    <p:sldId id="317" r:id="rId20"/>
    <p:sldId id="318" r:id="rId21"/>
    <p:sldId id="319" r:id="rId22"/>
    <p:sldId id="355" r:id="rId23"/>
    <p:sldId id="323" r:id="rId24"/>
    <p:sldId id="330" r:id="rId25"/>
    <p:sldId id="347" r:id="rId26"/>
    <p:sldId id="322" r:id="rId27"/>
    <p:sldId id="356" r:id="rId28"/>
    <p:sldId id="331" r:id="rId29"/>
    <p:sldId id="349" r:id="rId30"/>
    <p:sldId id="350" r:id="rId31"/>
    <p:sldId id="332" r:id="rId32"/>
    <p:sldId id="333" r:id="rId33"/>
    <p:sldId id="334" r:id="rId34"/>
    <p:sldId id="351" r:id="rId35"/>
    <p:sldId id="357" r:id="rId36"/>
    <p:sldId id="299" r:id="rId37"/>
    <p:sldId id="325" r:id="rId38"/>
    <p:sldId id="335" r:id="rId39"/>
    <p:sldId id="336" r:id="rId40"/>
    <p:sldId id="337" r:id="rId41"/>
    <p:sldId id="338" r:id="rId42"/>
    <p:sldId id="339" r:id="rId43"/>
    <p:sldId id="340" r:id="rId44"/>
    <p:sldId id="341" r:id="rId45"/>
    <p:sldId id="342" r:id="rId46"/>
    <p:sldId id="358" r:id="rId47"/>
    <p:sldId id="268" r:id="rId4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a:srgbClr val="0033CC"/>
    <a:srgbClr val="0066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24" autoAdjust="0"/>
  </p:normalViewPr>
  <p:slideViewPr>
    <p:cSldViewPr>
      <p:cViewPr varScale="1">
        <p:scale>
          <a:sx n="65" d="100"/>
          <a:sy n="65" d="100"/>
        </p:scale>
        <p:origin x="-1440"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9CAB87-CF51-404F-B9B0-707F5B1BC555}" type="datetimeFigureOut">
              <a:rPr lang="fr-FR" smtClean="0"/>
              <a:pPr/>
              <a:t>02/05/2017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93A7C1-9CFE-44B8-BA3A-4766EDF7EE24}"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593A7C1-9CFE-44B8-BA3A-4766EDF7EE24}" type="slidenum">
              <a:rPr lang="fr-FR" smtClean="0"/>
              <a:pPr/>
              <a:t>6</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ous-titr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p:txBody>
          <a:bodyPr/>
          <a:lstStyle/>
          <a:p>
            <a:fld id="{613C2E0D-0E35-4CC9-AEF6-135CF75B9409}" type="datetimeFigureOut">
              <a:rPr lang="fr-FR" smtClean="0"/>
              <a:pPr/>
              <a:t>02/05/2017</a:t>
            </a:fld>
            <a:endParaRPr lang="fr-FR"/>
          </a:p>
        </p:txBody>
      </p:sp>
      <p:sp>
        <p:nvSpPr>
          <p:cNvPr id="17" name="Espace réservé du pied de page 16"/>
          <p:cNvSpPr>
            <a:spLocks noGrp="1"/>
          </p:cNvSpPr>
          <p:nvPr>
            <p:ph type="ftr" sz="quarter" idx="11"/>
          </p:nvPr>
        </p:nvSpPr>
        <p:spPr/>
        <p:txBody>
          <a:bodyPr/>
          <a:lstStyle/>
          <a:p>
            <a:endParaRPr lang="fr-FR"/>
          </a:p>
        </p:txBody>
      </p:sp>
      <p:sp>
        <p:nvSpPr>
          <p:cNvPr id="7" name="Connecteur droit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Ellipse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Ellipse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Espace réservé du numéro de diapositive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D88DD9B-FD8D-4B0B-8172-B462429942D7}" type="slidenum">
              <a:rPr lang="fr-FR" smtClean="0"/>
              <a:pPr/>
              <a:t>‹N°›</a:t>
            </a:fld>
            <a:endParaRPr lang="fr-FR"/>
          </a:p>
        </p:txBody>
      </p:sp>
      <p:sp>
        <p:nvSpPr>
          <p:cNvPr id="8" name="Titr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613C2E0D-0E35-4CC9-AEF6-135CF75B9409}" type="datetimeFigureOut">
              <a:rPr lang="fr-FR" smtClean="0"/>
              <a:pPr/>
              <a:t>02/05/2017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D88DD9B-FD8D-4B0B-8172-B462429942D7}"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Connecteur droit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Ellipse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lipse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a:off x="6915912" y="3009901"/>
            <a:ext cx="457200" cy="441325"/>
          </a:xfrm>
        </p:spPr>
        <p:txBody>
          <a:bodyPr/>
          <a:lstStyle/>
          <a:p>
            <a:fld id="{8D88DD9B-FD8D-4B0B-8172-B462429942D7}" type="slidenum">
              <a:rPr lang="fr-FR" smtClean="0"/>
              <a:pPr/>
              <a:t>‹N°›</a:t>
            </a:fld>
            <a:endParaRPr lang="fr-FR"/>
          </a:p>
        </p:txBody>
      </p:sp>
      <p:sp>
        <p:nvSpPr>
          <p:cNvPr id="3" name="Espace réservé du texte vertical 2"/>
          <p:cNvSpPr>
            <a:spLocks noGrp="1"/>
          </p:cNvSpPr>
          <p:nvPr>
            <p:ph type="body" orient="vert" idx="1"/>
          </p:nvPr>
        </p:nvSpPr>
        <p:spPr>
          <a:xfrm>
            <a:off x="304800" y="304800"/>
            <a:ext cx="6553200" cy="5821366"/>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613C2E0D-0E35-4CC9-AEF6-135CF75B9409}" type="datetimeFigureOut">
              <a:rPr lang="fr-FR" smtClean="0"/>
              <a:pPr/>
              <a:t>02/05/2017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2" name="Titre vertical 1"/>
          <p:cNvSpPr>
            <a:spLocks noGrp="1"/>
          </p:cNvSpPr>
          <p:nvPr>
            <p:ph type="title" orient="vert"/>
          </p:nvPr>
        </p:nvSpPr>
        <p:spPr>
          <a:xfrm>
            <a:off x="7391400" y="304801"/>
            <a:ext cx="1447800" cy="5851525"/>
          </a:xfrm>
        </p:spPr>
        <p:txBody>
          <a:bodyPr vert="eaVert"/>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3">
                    <a:shade val="75000"/>
                  </a:schemeClr>
                </a:solidFill>
              </a:defRPr>
            </a:lvl1pPr>
          </a:lstStyle>
          <a:p>
            <a:r>
              <a:rPr kumimoji="0" lang="fr-FR" smtClean="0"/>
              <a:t>Cliquez pour modifier le style du titre</a:t>
            </a:r>
            <a:endParaRPr kumimoji="0" lang="en-US"/>
          </a:p>
        </p:txBody>
      </p:sp>
      <p:sp>
        <p:nvSpPr>
          <p:cNvPr id="4" name="Espace réservé de la date 3"/>
          <p:cNvSpPr>
            <a:spLocks noGrp="1"/>
          </p:cNvSpPr>
          <p:nvPr>
            <p:ph type="dt" sz="half" idx="10"/>
          </p:nvPr>
        </p:nvSpPr>
        <p:spPr/>
        <p:txBody>
          <a:bodyPr/>
          <a:lstStyle/>
          <a:p>
            <a:fld id="{613C2E0D-0E35-4CC9-AEF6-135CF75B9409}" type="datetimeFigureOut">
              <a:rPr lang="fr-FR" smtClean="0"/>
              <a:pPr/>
              <a:t>02/05/2017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a:xfrm>
            <a:off x="4361688" y="1026372"/>
            <a:ext cx="457200" cy="441325"/>
          </a:xfrm>
        </p:spPr>
        <p:txBody>
          <a:bodyPr/>
          <a:lstStyle/>
          <a:p>
            <a:fld id="{8D88DD9B-FD8D-4B0B-8172-B462429942D7}" type="slidenum">
              <a:rPr lang="fr-FR" smtClean="0"/>
              <a:pPr/>
              <a:t>‹N°›</a:t>
            </a:fld>
            <a:endParaRPr lang="fr-FR"/>
          </a:p>
        </p:txBody>
      </p:sp>
      <p:sp>
        <p:nvSpPr>
          <p:cNvPr id="8" name="Espace réservé du contenu 7"/>
          <p:cNvSpPr>
            <a:spLocks noGrp="1"/>
          </p:cNvSpPr>
          <p:nvPr>
            <p:ph sz="quarter" idx="1"/>
          </p:nvPr>
        </p:nvSpPr>
        <p:spPr>
          <a:xfrm>
            <a:off x="301752" y="1527048"/>
            <a:ext cx="850392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Espace réservé du texte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Espace réservé du pied de page 4"/>
          <p:cNvSpPr>
            <a:spLocks noGrp="1"/>
          </p:cNvSpPr>
          <p:nvPr>
            <p:ph type="ftr" sz="quarter" idx="11"/>
          </p:nvPr>
        </p:nvSpPr>
        <p:spPr/>
        <p:txBody>
          <a:bodyPr/>
          <a:lstStyle/>
          <a:p>
            <a:endParaRPr lang="fr-FR"/>
          </a:p>
        </p:txBody>
      </p:sp>
      <p:sp>
        <p:nvSpPr>
          <p:cNvPr id="4" name="Espace réservé de la date 3"/>
          <p:cNvSpPr>
            <a:spLocks noGrp="1"/>
          </p:cNvSpPr>
          <p:nvPr>
            <p:ph type="dt" sz="half" idx="10"/>
          </p:nvPr>
        </p:nvSpPr>
        <p:spPr/>
        <p:txBody>
          <a:bodyPr/>
          <a:lstStyle/>
          <a:p>
            <a:fld id="{613C2E0D-0E35-4CC9-AEF6-135CF75B9409}" type="datetimeFigureOut">
              <a:rPr lang="fr-FR" smtClean="0"/>
              <a:pPr/>
              <a:t>02/05/2017</a:t>
            </a:fld>
            <a:endParaRPr lang="fr-FR"/>
          </a:p>
        </p:txBody>
      </p:sp>
      <p:sp>
        <p:nvSpPr>
          <p:cNvPr id="8" name="Connecteur droit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llipse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lipse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D88DD9B-FD8D-4B0B-8172-B462429942D7}" type="slidenum">
              <a:rPr lang="fr-FR" smtClean="0"/>
              <a:pPr/>
              <a:t>‹N°›</a:t>
            </a:fld>
            <a:endParaRPr lang="fr-FR"/>
          </a:p>
        </p:txBody>
      </p:sp>
      <p:sp>
        <p:nvSpPr>
          <p:cNvPr id="2" name="Titr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301752" y="228600"/>
            <a:ext cx="8534400" cy="758952"/>
          </a:xfrm>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a:xfrm>
            <a:off x="5791200" y="6409944"/>
            <a:ext cx="3044952" cy="365760"/>
          </a:xfrm>
        </p:spPr>
        <p:txBody>
          <a:bodyPr/>
          <a:lstStyle/>
          <a:p>
            <a:fld id="{613C2E0D-0E35-4CC9-AEF6-135CF75B9409}" type="datetimeFigureOut">
              <a:rPr lang="fr-FR" smtClean="0"/>
              <a:pPr/>
              <a:t>02/05/2017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D88DD9B-FD8D-4B0B-8172-B462429942D7}" type="slidenum">
              <a:rPr lang="fr-FR" smtClean="0"/>
              <a:pPr/>
              <a:t>‹N°›</a:t>
            </a:fld>
            <a:endParaRPr lang="fr-FR"/>
          </a:p>
        </p:txBody>
      </p:sp>
      <p:sp>
        <p:nvSpPr>
          <p:cNvPr id="8" name="Connecteur droit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space réservé du contenu 9"/>
          <p:cNvSpPr>
            <a:spLocks noGrp="1"/>
          </p:cNvSpPr>
          <p:nvPr>
            <p:ph sz="half" idx="1"/>
          </p:nvPr>
        </p:nvSpPr>
        <p:spPr>
          <a:xfrm>
            <a:off x="301752" y="1371600"/>
            <a:ext cx="4038600" cy="4681728"/>
          </a:xfrm>
        </p:spPr>
        <p:txBody>
          <a:bodyPr/>
          <a:lstStyle>
            <a:lvl1pPr>
              <a:defRPr sz="2500"/>
            </a:lvl1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2" name="Espace réservé du contenu 11"/>
          <p:cNvSpPr>
            <a:spLocks noGrp="1"/>
          </p:cNvSpPr>
          <p:nvPr>
            <p:ph sz="half" idx="2"/>
          </p:nvPr>
        </p:nvSpPr>
        <p:spPr>
          <a:xfrm>
            <a:off x="4800600" y="1371600"/>
            <a:ext cx="4038600" cy="4681728"/>
          </a:xfrm>
        </p:spPr>
        <p:txBody>
          <a:bodyPr/>
          <a:lstStyle>
            <a:lvl1pPr>
              <a:defRPr sz="2500"/>
            </a:lvl1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1">
        <a:schemeClr val="bg2"/>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Espace réservé du texte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7" name="Espace réservé de la date 6"/>
          <p:cNvSpPr>
            <a:spLocks noGrp="1"/>
          </p:cNvSpPr>
          <p:nvPr>
            <p:ph type="dt" sz="half" idx="10"/>
          </p:nvPr>
        </p:nvSpPr>
        <p:spPr/>
        <p:txBody>
          <a:bodyPr/>
          <a:lstStyle/>
          <a:p>
            <a:fld id="{613C2E0D-0E35-4CC9-AEF6-135CF75B9409}" type="datetimeFigureOut">
              <a:rPr lang="fr-FR" smtClean="0"/>
              <a:pPr/>
              <a:t>02/05/2017</a:t>
            </a:fld>
            <a:endParaRPr lang="fr-FR"/>
          </a:p>
        </p:txBody>
      </p:sp>
      <p:sp>
        <p:nvSpPr>
          <p:cNvPr id="8" name="Espace réservé du pied de page 7"/>
          <p:cNvSpPr>
            <a:spLocks noGrp="1"/>
          </p:cNvSpPr>
          <p:nvPr>
            <p:ph type="ftr" sz="quarter" idx="11"/>
          </p:nvPr>
        </p:nvSpPr>
        <p:spPr>
          <a:xfrm>
            <a:off x="304800" y="6409944"/>
            <a:ext cx="3581400" cy="365760"/>
          </a:xfrm>
        </p:spPr>
        <p:txBody>
          <a:bodyPr/>
          <a:lstStyle/>
          <a:p>
            <a:endParaRPr lang="fr-FR"/>
          </a:p>
        </p:txBody>
      </p:sp>
      <p:sp>
        <p:nvSpPr>
          <p:cNvPr id="15" name="Connecteur droit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Espace réservé du contenu 23"/>
          <p:cNvSpPr>
            <a:spLocks noGrp="1"/>
          </p:cNvSpPr>
          <p:nvPr>
            <p:ph sz="quarter" idx="2"/>
          </p:nvPr>
        </p:nvSpPr>
        <p:spPr>
          <a:xfrm>
            <a:off x="301752" y="2471383"/>
            <a:ext cx="4041648" cy="3818404"/>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6" name="Espace réservé du contenu 25"/>
          <p:cNvSpPr>
            <a:spLocks noGrp="1"/>
          </p:cNvSpPr>
          <p:nvPr>
            <p:ph sz="quarter" idx="4"/>
          </p:nvPr>
        </p:nvSpPr>
        <p:spPr>
          <a:xfrm>
            <a:off x="4800600" y="2471383"/>
            <a:ext cx="4038600" cy="382219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5" name="Ellipse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Ellipse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Espace réservé du numéro de diapositive 8"/>
          <p:cNvSpPr>
            <a:spLocks noGrp="1"/>
          </p:cNvSpPr>
          <p:nvPr>
            <p:ph type="sldNum" sz="quarter" idx="12"/>
          </p:nvPr>
        </p:nvSpPr>
        <p:spPr>
          <a:xfrm>
            <a:off x="4343400" y="1042416"/>
            <a:ext cx="457200" cy="441325"/>
          </a:xfrm>
        </p:spPr>
        <p:txBody>
          <a:bodyPr/>
          <a:lstStyle>
            <a:lvl1pPr algn="ctr">
              <a:defRPr/>
            </a:lvl1pPr>
          </a:lstStyle>
          <a:p>
            <a:fld id="{8D88DD9B-FD8D-4B0B-8172-B462429942D7}" type="slidenum">
              <a:rPr lang="fr-FR" smtClean="0"/>
              <a:pPr/>
              <a:t>‹N°›</a:t>
            </a:fld>
            <a:endParaRPr lang="fr-FR"/>
          </a:p>
        </p:txBody>
      </p:sp>
      <p:sp>
        <p:nvSpPr>
          <p:cNvPr id="23" name="Titre 22"/>
          <p:cNvSpPr>
            <a:spLocks noGrp="1"/>
          </p:cNvSpPr>
          <p:nvPr>
            <p:ph type="title"/>
          </p:nvPr>
        </p:nvSpPr>
        <p:spPr/>
        <p:txBody>
          <a:bodyPr rtlCol="0" anchor="b" anchorCtr="0"/>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613C2E0D-0E35-4CC9-AEF6-135CF75B9409}" type="datetimeFigureOut">
              <a:rPr lang="fr-FR" smtClean="0"/>
              <a:pPr/>
              <a:t>02/05/2017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a:xfrm>
            <a:off x="4343400" y="1036020"/>
            <a:ext cx="457200" cy="441325"/>
          </a:xfrm>
        </p:spPr>
        <p:txBody>
          <a:bodyPr/>
          <a:lstStyle/>
          <a:p>
            <a:fld id="{8D88DD9B-FD8D-4B0B-8172-B462429942D7}"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Espace réservé de la date 1"/>
          <p:cNvSpPr>
            <a:spLocks noGrp="1"/>
          </p:cNvSpPr>
          <p:nvPr>
            <p:ph type="dt" sz="half" idx="10"/>
          </p:nvPr>
        </p:nvSpPr>
        <p:spPr/>
        <p:txBody>
          <a:bodyPr/>
          <a:lstStyle/>
          <a:p>
            <a:fld id="{613C2E0D-0E35-4CC9-AEF6-135CF75B9409}" type="datetimeFigureOut">
              <a:rPr lang="fr-FR" smtClean="0"/>
              <a:pPr/>
              <a:t>02/05/2017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a:xfrm>
            <a:off x="4267200" y="6324600"/>
            <a:ext cx="609600" cy="441324"/>
          </a:xfrm>
        </p:spPr>
        <p:txBody>
          <a:bodyPr/>
          <a:lstStyle>
            <a:lvl1pPr>
              <a:defRPr>
                <a:solidFill>
                  <a:srgbClr val="FFFFFF"/>
                </a:solidFill>
              </a:defRPr>
            </a:lvl1pPr>
          </a:lstStyle>
          <a:p>
            <a:fld id="{8D88DD9B-FD8D-4B0B-8172-B462429942D7}"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Connecteur droit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Espace réservé du contenu 19"/>
          <p:cNvSpPr>
            <a:spLocks noGrp="1"/>
          </p:cNvSpPr>
          <p:nvPr>
            <p:ph sz="quarter" idx="1"/>
          </p:nvPr>
        </p:nvSpPr>
        <p:spPr>
          <a:xfrm>
            <a:off x="3124200" y="685800"/>
            <a:ext cx="5638800" cy="5410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0" name="Ellipse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lipse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Espace réservé du numéro de diapositive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8D88DD9B-FD8D-4B0B-8172-B462429942D7}" type="slidenum">
              <a:rPr lang="fr-FR" smtClean="0"/>
              <a:pPr/>
              <a:t>‹N°›</a:t>
            </a:fld>
            <a:endParaRPr lang="fr-F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Espace réservé de la date 4"/>
          <p:cNvSpPr>
            <a:spLocks noGrp="1"/>
          </p:cNvSpPr>
          <p:nvPr>
            <p:ph type="dt" sz="half" idx="10"/>
          </p:nvPr>
        </p:nvSpPr>
        <p:spPr/>
        <p:txBody>
          <a:bodyPr/>
          <a:lstStyle/>
          <a:p>
            <a:fld id="{613C2E0D-0E35-4CC9-AEF6-135CF75B9409}" type="datetimeFigureOut">
              <a:rPr lang="fr-FR" smtClean="0"/>
              <a:pPr/>
              <a:t>02/05/2017</a:t>
            </a:fld>
            <a:endParaRPr lang="fr-FR"/>
          </a:p>
        </p:txBody>
      </p:sp>
      <p:sp>
        <p:nvSpPr>
          <p:cNvPr id="6" name="Espace réservé du pied de page 5"/>
          <p:cNvSpPr>
            <a:spLocks noGrp="1"/>
          </p:cNvSpPr>
          <p:nvPr>
            <p:ph type="ftr" sz="quarter" idx="11"/>
          </p:nvPr>
        </p:nvSpPr>
        <p:spPr>
          <a:xfrm>
            <a:off x="301752" y="6410848"/>
            <a:ext cx="3383280" cy="365760"/>
          </a:xfrm>
        </p:spPr>
        <p:txBody>
          <a:bodyPr/>
          <a:lstStyle/>
          <a:p>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1" name="Connecteur droit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Ellipse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Ellipse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Espace réservé du numéro de diapositive 6"/>
          <p:cNvSpPr>
            <a:spLocks noGrp="1"/>
          </p:cNvSpPr>
          <p:nvPr>
            <p:ph type="sldNum" sz="quarter" idx="12"/>
          </p:nvPr>
        </p:nvSpPr>
        <p:spPr>
          <a:xfrm>
            <a:off x="1371600" y="312738"/>
            <a:ext cx="457200" cy="441325"/>
          </a:xfrm>
        </p:spPr>
        <p:txBody>
          <a:bodyPr/>
          <a:lstStyle/>
          <a:p>
            <a:fld id="{8D88DD9B-FD8D-4B0B-8172-B462429942D7}" type="slidenum">
              <a:rPr lang="fr-FR" smtClean="0"/>
              <a:pPr/>
              <a:t>‹N°›</a:t>
            </a:fld>
            <a:endParaRPr lang="fr-FR"/>
          </a:p>
        </p:txBody>
      </p:sp>
      <p:sp>
        <p:nvSpPr>
          <p:cNvPr id="2" name="Titr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3000375" y="609600"/>
            <a:ext cx="5867400" cy="4267200"/>
          </a:xfrm>
        </p:spPr>
        <p:txBody>
          <a:bodyPr/>
          <a:lstStyle>
            <a:lvl1pPr marL="0" indent="0">
              <a:buNone/>
              <a:defRPr sz="3200"/>
            </a:lvl1pPr>
          </a:lstStyle>
          <a:p>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Espace réservé de la date 4"/>
          <p:cNvSpPr>
            <a:spLocks noGrp="1"/>
          </p:cNvSpPr>
          <p:nvPr>
            <p:ph type="dt" sz="half" idx="10"/>
          </p:nvPr>
        </p:nvSpPr>
        <p:spPr>
          <a:xfrm>
            <a:off x="5788152" y="6404984"/>
            <a:ext cx="3044952" cy="365760"/>
          </a:xfrm>
        </p:spPr>
        <p:txBody>
          <a:bodyPr/>
          <a:lstStyle/>
          <a:p>
            <a:fld id="{613C2E0D-0E35-4CC9-AEF6-135CF75B9409}" type="datetimeFigureOut">
              <a:rPr lang="fr-FR" smtClean="0"/>
              <a:pPr/>
              <a:t>02/05/2017</a:t>
            </a:fld>
            <a:endParaRPr lang="fr-FR"/>
          </a:p>
        </p:txBody>
      </p:sp>
      <p:sp>
        <p:nvSpPr>
          <p:cNvPr id="6" name="Espace réservé du pied de page 5"/>
          <p:cNvSpPr>
            <a:spLocks noGrp="1"/>
          </p:cNvSpPr>
          <p:nvPr>
            <p:ph type="ftr" sz="quarter" idx="11"/>
          </p:nvPr>
        </p:nvSpPr>
        <p:spPr>
          <a:xfrm>
            <a:off x="301752" y="6410848"/>
            <a:ext cx="3584448" cy="365760"/>
          </a:xfrm>
        </p:spPr>
        <p:txBody>
          <a:bodyPr/>
          <a:lstStyle/>
          <a:p>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Espace réservé de la date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613C2E0D-0E35-4CC9-AEF6-135CF75B9409}" type="datetimeFigureOut">
              <a:rPr lang="fr-FR" smtClean="0"/>
              <a:pPr/>
              <a:t>02/05/2017</a:t>
            </a:fld>
            <a:endParaRPr lang="fr-FR"/>
          </a:p>
        </p:txBody>
      </p:sp>
      <p:sp>
        <p:nvSpPr>
          <p:cNvPr id="3" name="Espace réservé du pied de page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fr-F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Connecteur droit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Ellipse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lipse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Espace réservé du numéro de diapositive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8D88DD9B-FD8D-4B0B-8172-B462429942D7}" type="slidenum">
              <a:rPr lang="fr-FR" smtClean="0"/>
              <a:pPr/>
              <a:t>‹N°›</a:t>
            </a:fld>
            <a:endParaRPr lang="fr-FR"/>
          </a:p>
        </p:txBody>
      </p:sp>
      <p:sp>
        <p:nvSpPr>
          <p:cNvPr id="22" name="Espace réservé du titre 21"/>
          <p:cNvSpPr>
            <a:spLocks noGrp="1"/>
          </p:cNvSpPr>
          <p:nvPr>
            <p:ph type="title"/>
          </p:nvPr>
        </p:nvSpPr>
        <p:spPr>
          <a:xfrm>
            <a:off x="301752" y="228600"/>
            <a:ext cx="8534400" cy="758952"/>
          </a:xfrm>
          <a:prstGeom prst="rect">
            <a:avLst/>
          </a:prstGeom>
        </p:spPr>
        <p:txBody>
          <a:bodyPr vert="horz" anchor="b">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mailto:akghezal@gmail.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403648" y="1484784"/>
            <a:ext cx="6400800" cy="648072"/>
          </a:xfrm>
        </p:spPr>
        <p:txBody>
          <a:bodyPr>
            <a:normAutofit/>
          </a:bodyPr>
          <a:lstStyle/>
          <a:p>
            <a:r>
              <a:rPr lang="fr-FR" sz="1800" dirty="0" smtClean="0">
                <a:solidFill>
                  <a:schemeClr val="accent1"/>
                </a:solidFill>
              </a:rPr>
              <a:t>Projet RE-ACTIVATE</a:t>
            </a:r>
          </a:p>
        </p:txBody>
      </p:sp>
      <p:sp>
        <p:nvSpPr>
          <p:cNvPr id="2" name="Titre 1"/>
          <p:cNvSpPr>
            <a:spLocks noGrp="1"/>
          </p:cNvSpPr>
          <p:nvPr>
            <p:ph type="ctrTitle"/>
          </p:nvPr>
        </p:nvSpPr>
        <p:spPr>
          <a:xfrm>
            <a:off x="395536" y="4437112"/>
            <a:ext cx="8748464" cy="792832"/>
          </a:xfrm>
        </p:spPr>
        <p:txBody>
          <a:bodyPr>
            <a:noAutofit/>
          </a:bodyPr>
          <a:lstStyle/>
          <a:p>
            <a:r>
              <a:rPr lang="fr-FR" sz="3200" b="1" dirty="0" smtClean="0">
                <a:solidFill>
                  <a:schemeClr val="tx2">
                    <a:lumMod val="75000"/>
                  </a:schemeClr>
                </a:solidFill>
              </a:rPr>
              <a:t>Introduction et mise à niveau des bureaux d’études dans le secteur des Energies Renouvelables</a:t>
            </a:r>
            <a:r>
              <a:rPr lang="fr-FR" sz="3200" dirty="0" smtClean="0"/>
              <a:t/>
            </a:r>
            <a:br>
              <a:rPr lang="fr-FR" sz="3200" dirty="0" smtClean="0"/>
            </a:br>
            <a:endParaRPr lang="fr-FR" sz="3200" b="1" dirty="0">
              <a:solidFill>
                <a:schemeClr val="tx2">
                  <a:lumMod val="75000"/>
                </a:schemeClr>
              </a:solidFill>
            </a:endParaRPr>
          </a:p>
        </p:txBody>
      </p:sp>
      <p:pic>
        <p:nvPicPr>
          <p:cNvPr id="4" name="Grafik 3" descr="gizlogo-unternehmen-de-rgb"/>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251520" y="188640"/>
            <a:ext cx="2486025" cy="1028700"/>
          </a:xfrm>
          <a:prstGeom prst="rect">
            <a:avLst/>
          </a:prstGeom>
          <a:noFill/>
          <a:ln>
            <a:noFill/>
          </a:ln>
        </p:spPr>
      </p:pic>
      <p:pic>
        <p:nvPicPr>
          <p:cNvPr id="5" name="Grafik 7" descr="logo ANME 2014"/>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7236296" y="188640"/>
            <a:ext cx="1714500" cy="790575"/>
          </a:xfrm>
          <a:prstGeom prst="rect">
            <a:avLst/>
          </a:prstGeom>
          <a:noFill/>
          <a:ln>
            <a:noFill/>
          </a:ln>
        </p:spPr>
      </p:pic>
      <p:sp>
        <p:nvSpPr>
          <p:cNvPr id="6" name="ZoneTexte 5"/>
          <p:cNvSpPr txBox="1"/>
          <p:nvPr/>
        </p:nvSpPr>
        <p:spPr>
          <a:xfrm>
            <a:off x="3491880" y="5877272"/>
            <a:ext cx="2382383" cy="369332"/>
          </a:xfrm>
          <a:prstGeom prst="rect">
            <a:avLst/>
          </a:prstGeom>
          <a:noFill/>
        </p:spPr>
        <p:txBody>
          <a:bodyPr wrap="none" rtlCol="0">
            <a:spAutoFit/>
          </a:bodyPr>
          <a:lstStyle/>
          <a:p>
            <a:r>
              <a:rPr lang="fr-FR" dirty="0" err="1" smtClean="0">
                <a:solidFill>
                  <a:schemeClr val="bg2">
                    <a:lumMod val="25000"/>
                  </a:schemeClr>
                </a:solidFill>
              </a:rPr>
              <a:t>Abdelkarim</a:t>
            </a:r>
            <a:r>
              <a:rPr lang="fr-FR" dirty="0" smtClean="0">
                <a:solidFill>
                  <a:schemeClr val="bg2">
                    <a:lumMod val="25000"/>
                  </a:schemeClr>
                </a:solidFill>
              </a:rPr>
              <a:t> GHEZAL</a:t>
            </a:r>
            <a:endParaRPr lang="fr-FR" dirty="0">
              <a:solidFill>
                <a:schemeClr val="bg2">
                  <a:lumMod val="25000"/>
                </a:schemeClr>
              </a:solidFill>
            </a:endParaRPr>
          </a:p>
        </p:txBody>
      </p:sp>
      <p:sp>
        <p:nvSpPr>
          <p:cNvPr id="7" name="ZoneTexte 6"/>
          <p:cNvSpPr txBox="1"/>
          <p:nvPr/>
        </p:nvSpPr>
        <p:spPr>
          <a:xfrm>
            <a:off x="3635896" y="6309320"/>
            <a:ext cx="1449436" cy="369332"/>
          </a:xfrm>
          <a:prstGeom prst="rect">
            <a:avLst/>
          </a:prstGeom>
          <a:noFill/>
        </p:spPr>
        <p:txBody>
          <a:bodyPr wrap="none" rtlCol="0">
            <a:spAutoFit/>
          </a:bodyPr>
          <a:lstStyle/>
          <a:p>
            <a:r>
              <a:rPr lang="fr-FR" dirty="0" smtClean="0">
                <a:solidFill>
                  <a:schemeClr val="bg2">
                    <a:lumMod val="25000"/>
                  </a:schemeClr>
                </a:solidFill>
              </a:rPr>
              <a:t>02 Mai 2017</a:t>
            </a:r>
            <a:endParaRPr lang="fr-FR" dirty="0">
              <a:solidFill>
                <a:schemeClr val="bg2">
                  <a:lumMod val="2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28600"/>
            <a:ext cx="8784976" cy="758952"/>
          </a:xfrm>
        </p:spPr>
        <p:txBody>
          <a:bodyPr>
            <a:noAutofit/>
          </a:bodyPr>
          <a:lstStyle/>
          <a:p>
            <a:r>
              <a:rPr lang="fr-FR" sz="2800" b="1" dirty="0" smtClean="0">
                <a:solidFill>
                  <a:schemeClr val="tx2">
                    <a:lumMod val="50000"/>
                  </a:schemeClr>
                </a:solidFill>
              </a:rPr>
              <a:t>Contexte de l’étude</a:t>
            </a:r>
            <a:endParaRPr lang="fr-FR" sz="2800" b="1" dirty="0">
              <a:solidFill>
                <a:schemeClr val="tx2">
                  <a:lumMod val="50000"/>
                </a:schemeClr>
              </a:solidFill>
            </a:endParaRPr>
          </a:p>
        </p:txBody>
      </p:sp>
      <p:sp>
        <p:nvSpPr>
          <p:cNvPr id="3" name="Espace réservé du contenu 2"/>
          <p:cNvSpPr>
            <a:spLocks noGrp="1"/>
          </p:cNvSpPr>
          <p:nvPr>
            <p:ph sz="quarter" idx="1"/>
          </p:nvPr>
        </p:nvSpPr>
        <p:spPr>
          <a:xfrm>
            <a:off x="301752" y="1527048"/>
            <a:ext cx="8503920" cy="4998296"/>
          </a:xfrm>
        </p:spPr>
        <p:txBody>
          <a:bodyPr>
            <a:normAutofit/>
          </a:bodyPr>
          <a:lstStyle/>
          <a:p>
            <a:pPr>
              <a:buNone/>
            </a:pPr>
            <a:endParaRPr lang="fr-FR" sz="2800" dirty="0" smtClean="0"/>
          </a:p>
          <a:p>
            <a:pPr algn="just">
              <a:buNone/>
            </a:pPr>
            <a:r>
              <a:rPr lang="fr-FR" sz="2800" dirty="0" smtClean="0"/>
              <a:t>	</a:t>
            </a:r>
            <a:r>
              <a:rPr lang="fr-FR" sz="2800" dirty="0" smtClean="0">
                <a:solidFill>
                  <a:schemeClr val="accent1">
                    <a:lumMod val="50000"/>
                  </a:schemeClr>
                </a:solidFill>
              </a:rPr>
              <a:t>Le développement du solaire PV nécessite l’existence sur le marché tunisien des bureaux  disposant de l’expertise nécessaire dans ce domaine et maitrisant les aspects techniques, économiques et éventuellement administratifs spécifiques aux projets PV.</a:t>
            </a:r>
          </a:p>
          <a:p>
            <a:pPr algn="just">
              <a:buNone/>
            </a:pPr>
            <a:endParaRPr lang="fr-FR" sz="2800" b="1" dirty="0" smtClean="0">
              <a:solidFill>
                <a:schemeClr val="accent1">
                  <a:lumMod val="50000"/>
                </a:schemeClr>
              </a:solidFill>
            </a:endParaRPr>
          </a:p>
          <a:p>
            <a:pPr algn="just">
              <a:buFont typeface="Wingdings" pitchFamily="2" charset="2"/>
              <a:buChar char="Ø"/>
            </a:pPr>
            <a:r>
              <a:rPr lang="fr-FR" sz="2800" b="1" dirty="0" smtClean="0">
                <a:solidFill>
                  <a:schemeClr val="accent1">
                    <a:lumMod val="50000"/>
                  </a:schemeClr>
                </a:solidFill>
              </a:rPr>
              <a:t>Etude initiée par le projet RE-ACTIVATE et l’ANME</a:t>
            </a: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28600"/>
            <a:ext cx="8784976" cy="758952"/>
          </a:xfrm>
        </p:spPr>
        <p:txBody>
          <a:bodyPr>
            <a:noAutofit/>
          </a:bodyPr>
          <a:lstStyle/>
          <a:p>
            <a:r>
              <a:rPr lang="fr-FR" sz="2800" b="1" dirty="0" smtClean="0">
                <a:solidFill>
                  <a:schemeClr val="tx2">
                    <a:lumMod val="50000"/>
                  </a:schemeClr>
                </a:solidFill>
              </a:rPr>
              <a:t>Objectifs de l’étude</a:t>
            </a:r>
            <a:endParaRPr lang="fr-FR" sz="2800" b="1" dirty="0">
              <a:solidFill>
                <a:schemeClr val="tx2">
                  <a:lumMod val="50000"/>
                </a:schemeClr>
              </a:solidFill>
            </a:endParaRPr>
          </a:p>
        </p:txBody>
      </p:sp>
      <p:sp>
        <p:nvSpPr>
          <p:cNvPr id="3" name="Espace réservé du contenu 2"/>
          <p:cNvSpPr>
            <a:spLocks noGrp="1"/>
          </p:cNvSpPr>
          <p:nvPr>
            <p:ph sz="quarter" idx="1"/>
          </p:nvPr>
        </p:nvSpPr>
        <p:spPr>
          <a:xfrm>
            <a:off x="301752" y="1527048"/>
            <a:ext cx="8503920" cy="4998296"/>
          </a:xfrm>
        </p:spPr>
        <p:txBody>
          <a:bodyPr>
            <a:normAutofit lnSpcReduction="10000"/>
          </a:bodyPr>
          <a:lstStyle/>
          <a:p>
            <a:pPr lvl="0" algn="just">
              <a:lnSpc>
                <a:spcPct val="150000"/>
              </a:lnSpc>
            </a:pPr>
            <a:r>
              <a:rPr lang="fr-FR" sz="2400" dirty="0" smtClean="0"/>
              <a:t>L’établissement de l’état des lieux des bureaux d’études et des organismes pouvant fournir le service d’études et d’accompagnement des projets ER en Tunisie ;</a:t>
            </a:r>
          </a:p>
          <a:p>
            <a:pPr lvl="0" algn="just">
              <a:lnSpc>
                <a:spcPct val="150000"/>
              </a:lnSpc>
            </a:pPr>
            <a:r>
              <a:rPr lang="fr-FR" sz="2400" dirty="0" smtClean="0"/>
              <a:t>L’identification des besoins des bureaux d’études pour fournir un service de qualité ;</a:t>
            </a:r>
          </a:p>
          <a:p>
            <a:pPr lvl="0" algn="just">
              <a:lnSpc>
                <a:spcPct val="150000"/>
              </a:lnSpc>
            </a:pPr>
            <a:r>
              <a:rPr lang="fr-FR" sz="2400" dirty="0" smtClean="0"/>
              <a:t>L’identification des formations requises ainsi que la proposition d’un plan de formation des bureaux d’études ; </a:t>
            </a:r>
          </a:p>
          <a:p>
            <a:pPr lvl="0" algn="just">
              <a:lnSpc>
                <a:spcPct val="150000"/>
              </a:lnSpc>
            </a:pPr>
            <a:r>
              <a:rPr lang="fr-FR" sz="2400" b="1" dirty="0" smtClean="0">
                <a:solidFill>
                  <a:schemeClr val="accent1">
                    <a:lumMod val="50000"/>
                  </a:schemeClr>
                </a:solidFill>
              </a:rPr>
              <a:t>La mise en place du processus d’intégration des bureaux d’études .</a:t>
            </a: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a:t>
            </a:r>
            <a:endParaRPr lang="fr-FR" dirty="0"/>
          </a:p>
        </p:txBody>
      </p:sp>
      <p:sp>
        <p:nvSpPr>
          <p:cNvPr id="3" name="Espace réservé du contenu 2"/>
          <p:cNvSpPr>
            <a:spLocks noGrp="1"/>
          </p:cNvSpPr>
          <p:nvPr>
            <p:ph sz="quarter" idx="1"/>
          </p:nvPr>
        </p:nvSpPr>
        <p:spPr/>
        <p:txBody>
          <a:bodyPr>
            <a:normAutofit/>
          </a:bodyPr>
          <a:lstStyle/>
          <a:p>
            <a:pPr marL="457200" indent="-457200">
              <a:lnSpc>
                <a:spcPct val="150000"/>
              </a:lnSpc>
              <a:buFont typeface="+mj-lt"/>
              <a:buAutoNum type="arabicPeriod"/>
            </a:pPr>
            <a:r>
              <a:rPr lang="fr-FR" sz="2800" dirty="0" smtClean="0">
                <a:solidFill>
                  <a:schemeClr val="bg1">
                    <a:lumMod val="50000"/>
                  </a:schemeClr>
                </a:solidFill>
              </a:rPr>
              <a:t>Contexte et objectifs de l’étude</a:t>
            </a:r>
          </a:p>
          <a:p>
            <a:pPr marL="457200" indent="-457200">
              <a:lnSpc>
                <a:spcPct val="150000"/>
              </a:lnSpc>
              <a:buFont typeface="+mj-lt"/>
              <a:buAutoNum type="arabicPeriod"/>
            </a:pPr>
            <a:r>
              <a:rPr lang="fr-FR" sz="2800" dirty="0" smtClean="0">
                <a:solidFill>
                  <a:srgbClr val="002060"/>
                </a:solidFill>
              </a:rPr>
              <a:t>Marché potentiel des études solaires PV</a:t>
            </a:r>
          </a:p>
          <a:p>
            <a:pPr marL="457200" indent="-457200">
              <a:lnSpc>
                <a:spcPct val="150000"/>
              </a:lnSpc>
              <a:buFont typeface="+mj-lt"/>
              <a:buAutoNum type="arabicPeriod"/>
            </a:pPr>
            <a:r>
              <a:rPr lang="fr-FR" sz="2800" dirty="0" smtClean="0">
                <a:solidFill>
                  <a:schemeClr val="bg1">
                    <a:lumMod val="50000"/>
                  </a:schemeClr>
                </a:solidFill>
              </a:rPr>
              <a:t>Profil des BE intervenants</a:t>
            </a:r>
          </a:p>
          <a:p>
            <a:pPr marL="457200" indent="-457200">
              <a:lnSpc>
                <a:spcPct val="150000"/>
              </a:lnSpc>
              <a:buFont typeface="+mj-lt"/>
              <a:buAutoNum type="arabicPeriod"/>
            </a:pPr>
            <a:r>
              <a:rPr lang="fr-FR" sz="2800" dirty="0" smtClean="0">
                <a:solidFill>
                  <a:schemeClr val="bg1">
                    <a:lumMod val="50000"/>
                  </a:schemeClr>
                </a:solidFill>
              </a:rPr>
              <a:t>Enquête / Besoins </a:t>
            </a:r>
            <a:r>
              <a:rPr lang="fr-FR" sz="2800" dirty="0" smtClean="0">
                <a:solidFill>
                  <a:schemeClr val="bg1">
                    <a:lumMod val="50000"/>
                  </a:schemeClr>
                </a:solidFill>
              </a:rPr>
              <a:t>en </a:t>
            </a:r>
            <a:r>
              <a:rPr lang="fr-FR" sz="2800" dirty="0" smtClean="0">
                <a:solidFill>
                  <a:schemeClr val="bg1">
                    <a:lumMod val="50000"/>
                  </a:schemeClr>
                </a:solidFill>
              </a:rPr>
              <a:t>formation</a:t>
            </a:r>
          </a:p>
          <a:p>
            <a:pPr marL="457200" indent="-457200">
              <a:lnSpc>
                <a:spcPct val="150000"/>
              </a:lnSpc>
              <a:buFont typeface="+mj-lt"/>
              <a:buAutoNum type="arabicPeriod"/>
            </a:pPr>
            <a:r>
              <a:rPr lang="fr-FR" sz="2800" dirty="0" smtClean="0">
                <a:solidFill>
                  <a:schemeClr val="bg1">
                    <a:lumMod val="50000"/>
                  </a:schemeClr>
                </a:solidFill>
              </a:rPr>
              <a:t>Consistance des études</a:t>
            </a:r>
            <a:endParaRPr lang="fr-FR" sz="2800" dirty="0" smtClean="0">
              <a:solidFill>
                <a:schemeClr val="bg1">
                  <a:lumMod val="50000"/>
                </a:schemeClr>
              </a:solidFill>
            </a:endParaRPr>
          </a:p>
          <a:p>
            <a:pPr marL="457200" indent="-457200">
              <a:lnSpc>
                <a:spcPct val="150000"/>
              </a:lnSpc>
              <a:buFont typeface="+mj-lt"/>
              <a:buAutoNum type="arabicPeriod"/>
            </a:pPr>
            <a:r>
              <a:rPr lang="fr-FR" sz="2800" dirty="0" smtClean="0">
                <a:solidFill>
                  <a:schemeClr val="bg1">
                    <a:lumMod val="50000"/>
                  </a:schemeClr>
                </a:solidFill>
              </a:rPr>
              <a:t>Processus d’intégration des bureaux d’études</a:t>
            </a:r>
          </a:p>
          <a:p>
            <a:pPr marL="457200" indent="-457200">
              <a:lnSpc>
                <a:spcPct val="150000"/>
              </a:lnSpc>
              <a:buFont typeface="+mj-lt"/>
              <a:buAutoNum type="arabicPeriod"/>
            </a:pPr>
            <a:endParaRPr lang="fr-FR" sz="2400" dirty="0" smtClean="0">
              <a:solidFill>
                <a:srgbClr val="002060"/>
              </a:solidFill>
            </a:endParaRPr>
          </a:p>
          <a:p>
            <a:pPr marL="514350" indent="-514350">
              <a:lnSpc>
                <a:spcPct val="150000"/>
              </a:lnSpc>
              <a:buFont typeface="+mj-lt"/>
              <a:buAutoNum type="arabicPeriod"/>
            </a:pPr>
            <a:endParaRPr lang="fr-FR" dirty="0" smtClean="0">
              <a:solidFill>
                <a:srgbClr val="002060"/>
              </a:solidFill>
            </a:endParaRPr>
          </a:p>
          <a:p>
            <a:pPr marL="514350" indent="-514350">
              <a:lnSpc>
                <a:spcPct val="150000"/>
              </a:lnSpc>
              <a:buFont typeface="+mj-lt"/>
              <a:buAutoNum type="arabicPeriod"/>
            </a:pPr>
            <a:endParaRPr lang="fr-FR" dirty="0">
              <a:solidFill>
                <a:srgbClr val="00206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lvl="0"/>
            <a:r>
              <a:rPr lang="fr-FR" b="1" dirty="0" smtClean="0"/>
              <a:t>Marché potentiel des études solaires PV</a:t>
            </a:r>
            <a:endParaRPr lang="fr-FR" b="1" dirty="0"/>
          </a:p>
        </p:txBody>
      </p:sp>
      <p:sp>
        <p:nvSpPr>
          <p:cNvPr id="3" name="Espace réservé du contenu 2"/>
          <p:cNvSpPr>
            <a:spLocks noGrp="1"/>
          </p:cNvSpPr>
          <p:nvPr>
            <p:ph sz="quarter" idx="1"/>
          </p:nvPr>
        </p:nvSpPr>
        <p:spPr>
          <a:xfrm>
            <a:off x="301752" y="1527048"/>
            <a:ext cx="8590728" cy="1829944"/>
          </a:xfrm>
        </p:spPr>
        <p:txBody>
          <a:bodyPr>
            <a:normAutofit/>
          </a:bodyPr>
          <a:lstStyle/>
          <a:p>
            <a:r>
              <a:rPr lang="fr-FR" sz="2000" dirty="0" smtClean="0"/>
              <a:t>A court terme (2020): </a:t>
            </a:r>
            <a:r>
              <a:rPr lang="fr-FR" sz="2000" dirty="0" smtClean="0">
                <a:solidFill>
                  <a:schemeClr val="tx1"/>
                </a:solidFill>
              </a:rPr>
              <a:t>La puissance réalisable hors résidentiel :  55 MWc. </a:t>
            </a:r>
          </a:p>
          <a:p>
            <a:r>
              <a:rPr lang="fr-FR" sz="2000" dirty="0" smtClean="0"/>
              <a:t>A long terme (objectifs du PST):</a:t>
            </a:r>
          </a:p>
          <a:p>
            <a:pPr lvl="1"/>
            <a:r>
              <a:rPr lang="fr-FR" sz="1800" dirty="0" smtClean="0">
                <a:solidFill>
                  <a:schemeClr val="tx1"/>
                </a:solidFill>
              </a:rPr>
              <a:t>Environ 240 </a:t>
            </a:r>
            <a:r>
              <a:rPr lang="fr-FR" sz="1800" dirty="0" err="1" smtClean="0">
                <a:solidFill>
                  <a:schemeClr val="tx1"/>
                </a:solidFill>
              </a:rPr>
              <a:t>MWc</a:t>
            </a:r>
            <a:r>
              <a:rPr lang="fr-FR" sz="1800" dirty="0" smtClean="0">
                <a:solidFill>
                  <a:schemeClr val="tx1"/>
                </a:solidFill>
              </a:rPr>
              <a:t>  pour les entreprises raccordées au réseau MT.  </a:t>
            </a:r>
          </a:p>
          <a:p>
            <a:pPr lvl="1"/>
            <a:r>
              <a:rPr lang="fr-FR" sz="1800" dirty="0" smtClean="0">
                <a:solidFill>
                  <a:schemeClr val="tx1"/>
                </a:solidFill>
              </a:rPr>
              <a:t>Environ 250 </a:t>
            </a:r>
            <a:r>
              <a:rPr lang="fr-FR" sz="1800" dirty="0" err="1" smtClean="0">
                <a:solidFill>
                  <a:schemeClr val="tx1"/>
                </a:solidFill>
              </a:rPr>
              <a:t>MWc</a:t>
            </a:r>
            <a:r>
              <a:rPr lang="fr-FR" sz="1800" dirty="0" smtClean="0">
                <a:solidFill>
                  <a:schemeClr val="tx1"/>
                </a:solidFill>
              </a:rPr>
              <a:t> pour les entreprises raccordées au réseau BT.</a:t>
            </a:r>
            <a:endParaRPr lang="fr-FR" sz="2000" dirty="0"/>
          </a:p>
        </p:txBody>
      </p:sp>
      <p:pic>
        <p:nvPicPr>
          <p:cNvPr id="1027" name="Picture 3"/>
          <p:cNvPicPr>
            <a:picLocks noChangeAspect="1" noChangeArrowheads="1"/>
          </p:cNvPicPr>
          <p:nvPr/>
        </p:nvPicPr>
        <p:blipFill>
          <a:blip r:embed="rId2" cstate="print"/>
          <a:srcRect/>
          <a:stretch>
            <a:fillRect/>
          </a:stretch>
        </p:blipFill>
        <p:spPr bwMode="auto">
          <a:xfrm>
            <a:off x="1763688" y="3446700"/>
            <a:ext cx="5400600" cy="316092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lvl="0"/>
            <a:r>
              <a:rPr lang="fr-FR" b="1" dirty="0" smtClean="0"/>
              <a:t>Marché potentiel des études solaires PV</a:t>
            </a:r>
            <a:endParaRPr lang="fr-FR" b="1" dirty="0"/>
          </a:p>
        </p:txBody>
      </p:sp>
      <p:sp>
        <p:nvSpPr>
          <p:cNvPr id="3" name="Espace réservé du contenu 2"/>
          <p:cNvSpPr>
            <a:spLocks noGrp="1"/>
          </p:cNvSpPr>
          <p:nvPr>
            <p:ph sz="quarter" idx="1"/>
          </p:nvPr>
        </p:nvSpPr>
        <p:spPr>
          <a:xfrm>
            <a:off x="301752" y="1527048"/>
            <a:ext cx="8590728" cy="5070304"/>
          </a:xfrm>
        </p:spPr>
        <p:txBody>
          <a:bodyPr>
            <a:normAutofit fontScale="62500" lnSpcReduction="20000"/>
          </a:bodyPr>
          <a:lstStyle/>
          <a:p>
            <a:pPr>
              <a:lnSpc>
                <a:spcPct val="150000"/>
              </a:lnSpc>
            </a:pPr>
            <a:r>
              <a:rPr lang="fr-FR" sz="2900" dirty="0" smtClean="0"/>
              <a:t>Etudes de faisabilité pour les  installations  PV / MT</a:t>
            </a:r>
          </a:p>
          <a:p>
            <a:pPr>
              <a:lnSpc>
                <a:spcPct val="150000"/>
              </a:lnSpc>
            </a:pPr>
            <a:r>
              <a:rPr lang="fr-FR" sz="2900" dirty="0" smtClean="0"/>
              <a:t>Puissance moyenne de 150 </a:t>
            </a:r>
            <a:r>
              <a:rPr lang="fr-FR" sz="2900" dirty="0" err="1" smtClean="0"/>
              <a:t>kWc</a:t>
            </a:r>
            <a:r>
              <a:rPr lang="fr-FR" sz="2900" dirty="0" smtClean="0"/>
              <a:t>/ Installation</a:t>
            </a:r>
            <a:endParaRPr lang="fr-FR" sz="2600" dirty="0" smtClean="0"/>
          </a:p>
          <a:p>
            <a:pPr lvl="1">
              <a:lnSpc>
                <a:spcPct val="150000"/>
              </a:lnSpc>
              <a:buFont typeface="Wingdings" pitchFamily="2" charset="2"/>
              <a:buChar char="Ø"/>
            </a:pPr>
            <a:r>
              <a:rPr lang="fr-FR" sz="2600" dirty="0" smtClean="0">
                <a:solidFill>
                  <a:srgbClr val="C00000"/>
                </a:solidFill>
              </a:rPr>
              <a:t>Nombre d’études à réaliser 2017-2020: 		</a:t>
            </a:r>
            <a:r>
              <a:rPr lang="fr-FR" sz="2600" b="1" dirty="0" smtClean="0">
                <a:solidFill>
                  <a:srgbClr val="C00000"/>
                </a:solidFill>
              </a:rPr>
              <a:t>360</a:t>
            </a:r>
          </a:p>
          <a:p>
            <a:pPr lvl="1">
              <a:lnSpc>
                <a:spcPct val="150000"/>
              </a:lnSpc>
              <a:buFont typeface="Wingdings" pitchFamily="2" charset="2"/>
              <a:buChar char="Ø"/>
            </a:pPr>
            <a:r>
              <a:rPr lang="fr-FR" sz="2600" dirty="0" smtClean="0">
                <a:solidFill>
                  <a:srgbClr val="C00000"/>
                </a:solidFill>
              </a:rPr>
              <a:t>Nombre d’études à réaliser (horizon 2030) : 	</a:t>
            </a:r>
            <a:r>
              <a:rPr lang="fr-FR" sz="2600" b="1" dirty="0" smtClean="0">
                <a:solidFill>
                  <a:srgbClr val="C00000"/>
                </a:solidFill>
              </a:rPr>
              <a:t>1 600</a:t>
            </a:r>
          </a:p>
          <a:p>
            <a:pPr>
              <a:lnSpc>
                <a:spcPct val="150000"/>
              </a:lnSpc>
            </a:pPr>
            <a:r>
              <a:rPr lang="fr-FR" sz="2600" dirty="0" smtClean="0"/>
              <a:t> </a:t>
            </a:r>
            <a:r>
              <a:rPr lang="fr-FR" sz="2900" dirty="0" smtClean="0"/>
              <a:t>Prestations d’étude, d’assistance technique et d’accompagnement  </a:t>
            </a:r>
            <a:r>
              <a:rPr lang="fr-FR" sz="2600" dirty="0" smtClean="0"/>
              <a:t>: </a:t>
            </a:r>
            <a:r>
              <a:rPr lang="fr-FR" sz="2600" b="1" dirty="0" smtClean="0"/>
              <a:t>4% CI</a:t>
            </a:r>
          </a:p>
          <a:p>
            <a:pPr lvl="1">
              <a:lnSpc>
                <a:spcPct val="150000"/>
              </a:lnSpc>
              <a:buFont typeface="Wingdings" pitchFamily="2" charset="2"/>
              <a:buChar char="Ø"/>
            </a:pPr>
            <a:r>
              <a:rPr lang="fr-FR" sz="2600" dirty="0" smtClean="0">
                <a:solidFill>
                  <a:srgbClr val="C00000"/>
                </a:solidFill>
              </a:rPr>
              <a:t>Marché des études solaires 2017-2020: 		</a:t>
            </a:r>
            <a:r>
              <a:rPr lang="fr-FR" sz="2600" b="1" dirty="0" smtClean="0">
                <a:solidFill>
                  <a:srgbClr val="C00000"/>
                </a:solidFill>
              </a:rPr>
              <a:t>5.5 MDT</a:t>
            </a:r>
            <a:endParaRPr lang="fr-FR" sz="2600" dirty="0" smtClean="0">
              <a:solidFill>
                <a:srgbClr val="C00000"/>
              </a:solidFill>
            </a:endParaRPr>
          </a:p>
          <a:p>
            <a:pPr lvl="1">
              <a:lnSpc>
                <a:spcPct val="150000"/>
              </a:lnSpc>
              <a:buFont typeface="Wingdings" pitchFamily="2" charset="2"/>
              <a:buChar char="Ø"/>
            </a:pPr>
            <a:r>
              <a:rPr lang="fr-FR" sz="2600" dirty="0" smtClean="0">
                <a:solidFill>
                  <a:srgbClr val="C00000"/>
                </a:solidFill>
              </a:rPr>
              <a:t>Marché des études solaires (horizon 2030): 		</a:t>
            </a:r>
            <a:r>
              <a:rPr lang="fr-FR" sz="2600" b="1" dirty="0" smtClean="0">
                <a:solidFill>
                  <a:srgbClr val="C00000"/>
                </a:solidFill>
              </a:rPr>
              <a:t>20 MDT</a:t>
            </a:r>
            <a:r>
              <a:rPr lang="fr-FR" sz="2600" dirty="0" smtClean="0">
                <a:solidFill>
                  <a:srgbClr val="C00000"/>
                </a:solidFill>
              </a:rPr>
              <a:t>.</a:t>
            </a:r>
          </a:p>
          <a:p>
            <a:pPr lvl="1">
              <a:lnSpc>
                <a:spcPct val="150000"/>
              </a:lnSpc>
              <a:buClrTx/>
              <a:buFont typeface="Wingdings" pitchFamily="2" charset="2"/>
              <a:buChar char="ü"/>
            </a:pPr>
            <a:r>
              <a:rPr lang="fr-FR" sz="2600" dirty="0" smtClean="0">
                <a:solidFill>
                  <a:schemeClr val="tx1">
                    <a:lumMod val="95000"/>
                    <a:lumOff val="5000"/>
                  </a:schemeClr>
                </a:solidFill>
              </a:rPr>
              <a:t>Le potentiel du solaire PV pour le MT est nettement supérieur aux objectifs fixés dans le PSTS</a:t>
            </a:r>
          </a:p>
          <a:p>
            <a:pPr>
              <a:lnSpc>
                <a:spcPct val="150000"/>
              </a:lnSpc>
              <a:buClrTx/>
              <a:buFont typeface="Wingdings" pitchFamily="2" charset="2"/>
              <a:buChar char="q"/>
            </a:pPr>
            <a:r>
              <a:rPr lang="fr-FR" sz="3100" dirty="0" smtClean="0">
                <a:solidFill>
                  <a:schemeClr val="tx1"/>
                </a:solidFill>
              </a:rPr>
              <a:t>Egalement les projets PV/BT dépassant une certaine puissance (40 </a:t>
            </a:r>
            <a:r>
              <a:rPr lang="fr-FR" sz="3100" dirty="0" err="1" smtClean="0">
                <a:solidFill>
                  <a:schemeClr val="tx1"/>
                </a:solidFill>
              </a:rPr>
              <a:t>kWc</a:t>
            </a:r>
            <a:r>
              <a:rPr lang="fr-FR" sz="3100" dirty="0" smtClean="0">
                <a:solidFill>
                  <a:schemeClr val="tx1"/>
                </a:solidFill>
              </a:rPr>
              <a:t>) nécessitent des études de faisabilité (</a:t>
            </a:r>
            <a:r>
              <a:rPr lang="fr-FR" sz="2900" i="1" dirty="0" smtClean="0">
                <a:solidFill>
                  <a:schemeClr val="tx1"/>
                </a:solidFill>
              </a:rPr>
              <a:t>à discuter</a:t>
            </a:r>
            <a:r>
              <a:rPr lang="fr-FR" sz="3100" dirty="0" smtClean="0">
                <a:solidFill>
                  <a:schemeClr val="tx1"/>
                </a:solidFill>
              </a:rPr>
              <a:t>)</a:t>
            </a:r>
            <a:endParaRPr lang="fr-FR" sz="2000" dirty="0" smtClean="0">
              <a:solidFill>
                <a:srgbClr val="C0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a:t>
            </a:r>
            <a:endParaRPr lang="fr-FR" dirty="0"/>
          </a:p>
        </p:txBody>
      </p:sp>
      <p:sp>
        <p:nvSpPr>
          <p:cNvPr id="3" name="Espace réservé du contenu 2"/>
          <p:cNvSpPr>
            <a:spLocks noGrp="1"/>
          </p:cNvSpPr>
          <p:nvPr>
            <p:ph sz="quarter" idx="1"/>
          </p:nvPr>
        </p:nvSpPr>
        <p:spPr/>
        <p:txBody>
          <a:bodyPr>
            <a:normAutofit/>
          </a:bodyPr>
          <a:lstStyle/>
          <a:p>
            <a:pPr marL="457200" indent="-457200">
              <a:lnSpc>
                <a:spcPct val="150000"/>
              </a:lnSpc>
              <a:buFont typeface="+mj-lt"/>
              <a:buAutoNum type="arabicPeriod"/>
            </a:pPr>
            <a:r>
              <a:rPr lang="fr-FR" sz="2800" dirty="0" smtClean="0">
                <a:solidFill>
                  <a:schemeClr val="bg1">
                    <a:lumMod val="50000"/>
                  </a:schemeClr>
                </a:solidFill>
              </a:rPr>
              <a:t>Contexte et objectifs de l’étude</a:t>
            </a:r>
          </a:p>
          <a:p>
            <a:pPr marL="457200" indent="-457200">
              <a:lnSpc>
                <a:spcPct val="150000"/>
              </a:lnSpc>
              <a:buFont typeface="+mj-lt"/>
              <a:buAutoNum type="arabicPeriod"/>
            </a:pPr>
            <a:r>
              <a:rPr lang="fr-FR" sz="2800" dirty="0" smtClean="0">
                <a:solidFill>
                  <a:schemeClr val="bg1">
                    <a:lumMod val="50000"/>
                  </a:schemeClr>
                </a:solidFill>
              </a:rPr>
              <a:t>Marché potentiel des études solaires PV</a:t>
            </a:r>
          </a:p>
          <a:p>
            <a:pPr marL="457200" indent="-457200">
              <a:lnSpc>
                <a:spcPct val="150000"/>
              </a:lnSpc>
              <a:buFont typeface="+mj-lt"/>
              <a:buAutoNum type="arabicPeriod"/>
            </a:pPr>
            <a:r>
              <a:rPr lang="fr-FR" sz="2800" dirty="0" smtClean="0">
                <a:solidFill>
                  <a:srgbClr val="002060"/>
                </a:solidFill>
              </a:rPr>
              <a:t>Profils </a:t>
            </a:r>
            <a:r>
              <a:rPr lang="fr-FR" sz="2800" dirty="0" smtClean="0">
                <a:solidFill>
                  <a:srgbClr val="002060"/>
                </a:solidFill>
              </a:rPr>
              <a:t>des BE intervenants</a:t>
            </a:r>
          </a:p>
          <a:p>
            <a:pPr marL="457200" indent="-457200">
              <a:lnSpc>
                <a:spcPct val="150000"/>
              </a:lnSpc>
              <a:buFont typeface="+mj-lt"/>
              <a:buAutoNum type="arabicPeriod"/>
            </a:pPr>
            <a:r>
              <a:rPr lang="fr-FR" sz="2800" dirty="0" smtClean="0">
                <a:solidFill>
                  <a:schemeClr val="bg1">
                    <a:lumMod val="50000"/>
                  </a:schemeClr>
                </a:solidFill>
              </a:rPr>
              <a:t>Enquête / Besoins </a:t>
            </a:r>
            <a:r>
              <a:rPr lang="fr-FR" sz="2800" dirty="0" smtClean="0">
                <a:solidFill>
                  <a:schemeClr val="bg1">
                    <a:lumMod val="50000"/>
                  </a:schemeClr>
                </a:solidFill>
              </a:rPr>
              <a:t>en </a:t>
            </a:r>
            <a:r>
              <a:rPr lang="fr-FR" sz="2800" dirty="0" smtClean="0">
                <a:solidFill>
                  <a:schemeClr val="bg1">
                    <a:lumMod val="50000"/>
                  </a:schemeClr>
                </a:solidFill>
              </a:rPr>
              <a:t>formation</a:t>
            </a:r>
          </a:p>
          <a:p>
            <a:pPr marL="457200" indent="-457200">
              <a:lnSpc>
                <a:spcPct val="150000"/>
              </a:lnSpc>
              <a:buFont typeface="+mj-lt"/>
              <a:buAutoNum type="arabicPeriod"/>
            </a:pPr>
            <a:r>
              <a:rPr lang="fr-FR" sz="2800" dirty="0" smtClean="0">
                <a:solidFill>
                  <a:schemeClr val="bg1">
                    <a:lumMod val="50000"/>
                  </a:schemeClr>
                </a:solidFill>
              </a:rPr>
              <a:t>Consistance des études</a:t>
            </a:r>
            <a:endParaRPr lang="fr-FR" sz="2800" dirty="0" smtClean="0">
              <a:solidFill>
                <a:schemeClr val="bg1">
                  <a:lumMod val="50000"/>
                </a:schemeClr>
              </a:solidFill>
            </a:endParaRPr>
          </a:p>
          <a:p>
            <a:pPr marL="457200" indent="-457200">
              <a:lnSpc>
                <a:spcPct val="150000"/>
              </a:lnSpc>
              <a:buFont typeface="+mj-lt"/>
              <a:buAutoNum type="arabicPeriod"/>
            </a:pPr>
            <a:r>
              <a:rPr lang="fr-FR" sz="2800" dirty="0" smtClean="0">
                <a:solidFill>
                  <a:schemeClr val="bg1">
                    <a:lumMod val="50000"/>
                  </a:schemeClr>
                </a:solidFill>
              </a:rPr>
              <a:t>Processus d’intégration des bureaux d’études</a:t>
            </a:r>
          </a:p>
          <a:p>
            <a:pPr marL="457200" indent="-457200">
              <a:lnSpc>
                <a:spcPct val="150000"/>
              </a:lnSpc>
              <a:buFont typeface="+mj-lt"/>
              <a:buAutoNum type="arabicPeriod"/>
            </a:pPr>
            <a:endParaRPr lang="fr-FR" sz="2400" dirty="0" smtClean="0">
              <a:solidFill>
                <a:srgbClr val="002060"/>
              </a:solidFill>
            </a:endParaRPr>
          </a:p>
          <a:p>
            <a:pPr marL="514350" indent="-514350">
              <a:lnSpc>
                <a:spcPct val="150000"/>
              </a:lnSpc>
              <a:buFont typeface="+mj-lt"/>
              <a:buAutoNum type="arabicPeriod"/>
            </a:pPr>
            <a:endParaRPr lang="fr-FR" dirty="0" smtClean="0">
              <a:solidFill>
                <a:srgbClr val="002060"/>
              </a:solidFill>
            </a:endParaRPr>
          </a:p>
          <a:p>
            <a:pPr marL="514350" indent="-514350">
              <a:lnSpc>
                <a:spcPct val="150000"/>
              </a:lnSpc>
              <a:buFont typeface="+mj-lt"/>
              <a:buAutoNum type="arabicPeriod"/>
            </a:pPr>
            <a:endParaRPr lang="fr-FR" dirty="0">
              <a:solidFill>
                <a:srgbClr val="00206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Critères exigés au niveau des BE</a:t>
            </a:r>
            <a:endParaRPr lang="fr-FR" b="1" dirty="0"/>
          </a:p>
        </p:txBody>
      </p:sp>
      <p:sp>
        <p:nvSpPr>
          <p:cNvPr id="3" name="Espace réservé du contenu 2"/>
          <p:cNvSpPr>
            <a:spLocks noGrp="1"/>
          </p:cNvSpPr>
          <p:nvPr>
            <p:ph sz="quarter" idx="1"/>
          </p:nvPr>
        </p:nvSpPr>
        <p:spPr>
          <a:xfrm>
            <a:off x="301752" y="1527048"/>
            <a:ext cx="8590728" cy="4998296"/>
          </a:xfrm>
        </p:spPr>
        <p:txBody>
          <a:bodyPr>
            <a:normAutofit/>
          </a:bodyPr>
          <a:lstStyle/>
          <a:p>
            <a:pPr algn="just">
              <a:lnSpc>
                <a:spcPct val="120000"/>
              </a:lnSpc>
              <a:spcBef>
                <a:spcPts val="600"/>
              </a:spcBef>
              <a:spcAft>
                <a:spcPts val="600"/>
              </a:spcAft>
            </a:pPr>
            <a:r>
              <a:rPr lang="fr-FR" sz="2000" dirty="0" smtClean="0"/>
              <a:t>Critères administratifs et juridiques pour s’assurer du statut du bureau, de sa pérennité, de sa situation financière, du son respect à la réglementation en vigueur et de sa capacité à contracter,</a:t>
            </a:r>
          </a:p>
          <a:p>
            <a:pPr algn="just">
              <a:lnSpc>
                <a:spcPct val="120000"/>
              </a:lnSpc>
              <a:spcBef>
                <a:spcPts val="600"/>
              </a:spcBef>
              <a:spcAft>
                <a:spcPts val="600"/>
              </a:spcAft>
            </a:pPr>
            <a:r>
              <a:rPr lang="fr-FR" sz="2000" dirty="0" smtClean="0"/>
              <a:t>Critères portant sur ses moyens humains pour s’assurer de l’existence des compétences spécifiques et de l’expertise nécessaire au sein du bureau capables d’élaborer les études de faisabilité  et de mener les actions d’accompagnement nécessaires pour la réalisation des projets solaires ;</a:t>
            </a:r>
          </a:p>
          <a:p>
            <a:pPr algn="just">
              <a:lnSpc>
                <a:spcPct val="120000"/>
              </a:lnSpc>
              <a:spcBef>
                <a:spcPts val="600"/>
              </a:spcBef>
              <a:spcAft>
                <a:spcPts val="600"/>
              </a:spcAft>
            </a:pPr>
            <a:r>
              <a:rPr lang="fr-FR" sz="2000" dirty="0" smtClean="0"/>
              <a:t>Critères portant sur ses moyens matériels et techniques pour s’assurer de sa disposition de l’ensemble des outils nécessaires pour réaliser les mesures et exécuter les simulations exigées au niveau des études solaires.</a:t>
            </a:r>
            <a:endParaRPr lang="fr-FR"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Bureaux potentiels</a:t>
            </a:r>
            <a:endParaRPr lang="fr-FR" b="1" dirty="0"/>
          </a:p>
        </p:txBody>
      </p:sp>
      <p:sp>
        <p:nvSpPr>
          <p:cNvPr id="3" name="Espace réservé du contenu 2"/>
          <p:cNvSpPr>
            <a:spLocks noGrp="1"/>
          </p:cNvSpPr>
          <p:nvPr>
            <p:ph sz="quarter" idx="1"/>
          </p:nvPr>
        </p:nvSpPr>
        <p:spPr>
          <a:xfrm>
            <a:off x="301752" y="1527048"/>
            <a:ext cx="8590728" cy="4998296"/>
          </a:xfrm>
        </p:spPr>
        <p:txBody>
          <a:bodyPr>
            <a:normAutofit lnSpcReduction="10000"/>
          </a:bodyPr>
          <a:lstStyle/>
          <a:p>
            <a:pPr lvl="0" algn="just"/>
            <a:r>
              <a:rPr lang="fr-FR" sz="2100" dirty="0" smtClean="0"/>
              <a:t>Existence sur le marché des bureaux présentant les conditions de base nécessaires pour figurer parmi les prescripteurs capables d’œuvrer dans les projets du solaire PV après le </a:t>
            </a:r>
            <a:r>
              <a:rPr lang="fr-FR" sz="2100" dirty="0" smtClean="0">
                <a:solidFill>
                  <a:srgbClr val="C00000"/>
                </a:solidFill>
              </a:rPr>
              <a:t>renforcement de leurs compétences sur certains aspects spécifiques à ces projets. </a:t>
            </a:r>
          </a:p>
          <a:p>
            <a:pPr lvl="1">
              <a:lnSpc>
                <a:spcPct val="150000"/>
              </a:lnSpc>
            </a:pPr>
            <a:r>
              <a:rPr lang="fr-FR" sz="1900" b="1" dirty="0" smtClean="0">
                <a:solidFill>
                  <a:srgbClr val="006699"/>
                </a:solidFill>
              </a:rPr>
              <a:t>Les Bureaux d’Etudes (BE), </a:t>
            </a:r>
            <a:r>
              <a:rPr lang="fr-FR" sz="1900" dirty="0" smtClean="0">
                <a:solidFill>
                  <a:schemeClr val="tx1"/>
                </a:solidFill>
              </a:rPr>
              <a:t>pluridisciplinaires ou spécialisés en électricité ayant signé et déposé un CC (arrêté MEHAT du 9 février 2009) ;</a:t>
            </a:r>
          </a:p>
          <a:p>
            <a:pPr lvl="1">
              <a:lnSpc>
                <a:spcPct val="150000"/>
              </a:lnSpc>
            </a:pPr>
            <a:r>
              <a:rPr lang="fr-FR" sz="1900" b="1" dirty="0" smtClean="0">
                <a:solidFill>
                  <a:srgbClr val="006699"/>
                </a:solidFill>
              </a:rPr>
              <a:t>Les Ingénieurs Conseils(IC) </a:t>
            </a:r>
            <a:r>
              <a:rPr lang="fr-FR" sz="1900" dirty="0" smtClean="0">
                <a:solidFill>
                  <a:schemeClr val="tx1"/>
                </a:solidFill>
              </a:rPr>
              <a:t>spécialisés en électricité et ayant signé et déposé un CC (arrêté du MEHAT du 9 février 2009) ;</a:t>
            </a:r>
          </a:p>
          <a:p>
            <a:pPr lvl="1">
              <a:lnSpc>
                <a:spcPct val="150000"/>
              </a:lnSpc>
            </a:pPr>
            <a:r>
              <a:rPr lang="fr-FR" sz="1900" dirty="0" smtClean="0">
                <a:solidFill>
                  <a:schemeClr val="tx1"/>
                </a:solidFill>
              </a:rPr>
              <a:t>Les experts spécialisés en électricité inscrits sur la liste </a:t>
            </a:r>
            <a:r>
              <a:rPr lang="fr-FR" sz="1900" b="1" dirty="0" smtClean="0">
                <a:solidFill>
                  <a:srgbClr val="006699"/>
                </a:solidFill>
              </a:rPr>
              <a:t>des experts-auditeurs </a:t>
            </a:r>
            <a:r>
              <a:rPr lang="fr-FR" sz="1900" dirty="0" smtClean="0">
                <a:solidFill>
                  <a:schemeClr val="tx1"/>
                </a:solidFill>
              </a:rPr>
              <a:t>habilités à réaliser les audits énergétiques (décret  n°2004-2144 du 2 septembre 2004).</a:t>
            </a:r>
          </a:p>
          <a:p>
            <a:pPr lvl="1"/>
            <a:endParaRPr lang="fr-FR" sz="2400" dirty="0" smtClean="0">
              <a:solidFill>
                <a:schemeClr val="bg2">
                  <a:lumMod val="10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Justificatifs du choix</a:t>
            </a:r>
            <a:endParaRPr lang="fr-FR" b="1" dirty="0"/>
          </a:p>
        </p:txBody>
      </p:sp>
      <p:sp>
        <p:nvSpPr>
          <p:cNvPr id="3" name="Espace réservé du contenu 2"/>
          <p:cNvSpPr>
            <a:spLocks noGrp="1"/>
          </p:cNvSpPr>
          <p:nvPr>
            <p:ph sz="quarter" idx="1"/>
          </p:nvPr>
        </p:nvSpPr>
        <p:spPr>
          <a:xfrm>
            <a:off x="301752" y="1527048"/>
            <a:ext cx="8590728" cy="4998296"/>
          </a:xfrm>
        </p:spPr>
        <p:txBody>
          <a:bodyPr>
            <a:normAutofit fontScale="92500"/>
          </a:bodyPr>
          <a:lstStyle/>
          <a:p>
            <a:pPr lvl="0"/>
            <a:r>
              <a:rPr lang="fr-FR" sz="2200" dirty="0" smtClean="0"/>
              <a:t>L’existence d’un cadre réglementaire régissant leurs activités ;</a:t>
            </a:r>
          </a:p>
          <a:p>
            <a:pPr lvl="0"/>
            <a:r>
              <a:rPr lang="fr-FR" sz="2200" dirty="0" smtClean="0"/>
              <a:t>L’examen au préalable de la situation juridique et administrative de ces prestataires par des services de l’administration tunisienne (MEHAT pour les IC et les BE) ou par une commission spécialisée (pour les experts-auditeurs) ;</a:t>
            </a:r>
          </a:p>
          <a:p>
            <a:pPr lvl="0"/>
            <a:r>
              <a:rPr lang="fr-FR" sz="2200" dirty="0" smtClean="0"/>
              <a:t>L’existence des profils nécessaires au niveau des ressources humaines de ces entités capables de mener les prestations spécifiques aux projets solaires après une formation complémentaire dans ce domaine ;</a:t>
            </a:r>
          </a:p>
          <a:p>
            <a:pPr lvl="0"/>
            <a:r>
              <a:rPr lang="fr-FR" sz="2200" dirty="0" smtClean="0"/>
              <a:t>L’expérience des BE et des IC dans l’élaboration des études techniques et les missions d’accompagnement et d’assistance des maitres d’ouvrage ;</a:t>
            </a:r>
          </a:p>
          <a:p>
            <a:pPr lvl="0"/>
            <a:r>
              <a:rPr lang="fr-FR" sz="2200" dirty="0" smtClean="0"/>
              <a:t>Le rôle des experts-auditeurs qui consiste à proposer aux entreprises les mesures leur permettant de réaliser des économies sur leurs factures électriques, dont entre autre le recours au solaire PV.</a:t>
            </a:r>
          </a:p>
          <a:p>
            <a:pPr lvl="1"/>
            <a:endParaRPr lang="fr-FR" sz="2400" dirty="0" smtClean="0">
              <a:solidFill>
                <a:schemeClr val="bg2">
                  <a:lumMod val="10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Les BE &amp; IC</a:t>
            </a:r>
            <a:endParaRPr lang="fr-FR" b="1" dirty="0"/>
          </a:p>
        </p:txBody>
      </p:sp>
      <p:graphicFrame>
        <p:nvGraphicFramePr>
          <p:cNvPr id="5" name="Tableau 4"/>
          <p:cNvGraphicFramePr>
            <a:graphicFrameLocks noGrp="1"/>
          </p:cNvGraphicFramePr>
          <p:nvPr/>
        </p:nvGraphicFramePr>
        <p:xfrm>
          <a:off x="3131840" y="1484784"/>
          <a:ext cx="5544617" cy="5398008"/>
        </p:xfrm>
        <a:graphic>
          <a:graphicData uri="http://schemas.openxmlformats.org/drawingml/2006/table">
            <a:tbl>
              <a:tblPr/>
              <a:tblGrid>
                <a:gridCol w="1627601"/>
                <a:gridCol w="2484233"/>
                <a:gridCol w="1432783"/>
              </a:tblGrid>
              <a:tr h="225843">
                <a:tc>
                  <a:txBody>
                    <a:bodyPr/>
                    <a:lstStyle/>
                    <a:p>
                      <a:pPr marR="635" algn="ctr">
                        <a:lnSpc>
                          <a:spcPct val="115000"/>
                        </a:lnSpc>
                        <a:spcAft>
                          <a:spcPts val="0"/>
                        </a:spcAft>
                      </a:pPr>
                      <a:r>
                        <a:rPr lang="fr-FR" sz="1400" dirty="0">
                          <a:solidFill>
                            <a:srgbClr val="FFFFFF"/>
                          </a:solidFill>
                          <a:latin typeface="Calibri"/>
                          <a:ea typeface="Times New Roman"/>
                          <a:cs typeface="Calibri"/>
                        </a:rPr>
                        <a:t>Gouvernorat</a:t>
                      </a:r>
                      <a:endParaRPr lang="fr-FR" sz="1400" dirty="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marR="635" algn="ctr">
                        <a:lnSpc>
                          <a:spcPct val="115000"/>
                        </a:lnSpc>
                        <a:spcAft>
                          <a:spcPts val="0"/>
                        </a:spcAft>
                      </a:pPr>
                      <a:r>
                        <a:rPr lang="fr-FR" sz="1400" dirty="0">
                          <a:solidFill>
                            <a:srgbClr val="FFFFFF"/>
                          </a:solidFill>
                          <a:latin typeface="Calibri"/>
                          <a:ea typeface="Times New Roman"/>
                          <a:cs typeface="Calibri"/>
                        </a:rPr>
                        <a:t>Nombre de </a:t>
                      </a:r>
                      <a:r>
                        <a:rPr lang="fr-FR" sz="1400" dirty="0" smtClean="0">
                          <a:solidFill>
                            <a:srgbClr val="FFFFFF"/>
                          </a:solidFill>
                          <a:latin typeface="Calibri"/>
                          <a:ea typeface="Times New Roman"/>
                          <a:cs typeface="Calibri"/>
                        </a:rPr>
                        <a:t>BE</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marR="635" algn="ctr">
                        <a:lnSpc>
                          <a:spcPct val="115000"/>
                        </a:lnSpc>
                        <a:spcAft>
                          <a:spcPts val="0"/>
                        </a:spcAft>
                      </a:pPr>
                      <a:r>
                        <a:rPr lang="fr-FR" sz="1400" dirty="0">
                          <a:solidFill>
                            <a:srgbClr val="FFFFFF"/>
                          </a:solidFill>
                          <a:latin typeface="Calibri"/>
                          <a:ea typeface="Times New Roman"/>
                          <a:cs typeface="Calibri"/>
                        </a:rPr>
                        <a:t>Nombre </a:t>
                      </a:r>
                      <a:r>
                        <a:rPr lang="fr-FR" sz="1400" dirty="0" smtClean="0">
                          <a:solidFill>
                            <a:srgbClr val="FFFFFF"/>
                          </a:solidFill>
                          <a:latin typeface="Calibri"/>
                          <a:ea typeface="Times New Roman"/>
                          <a:cs typeface="Calibri"/>
                        </a:rPr>
                        <a:t>d’IC</a:t>
                      </a:r>
                      <a:endParaRPr lang="fr-FR" sz="1400" dirty="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r>
              <a:tr h="225843">
                <a:tc>
                  <a:txBody>
                    <a:bodyPr/>
                    <a:lstStyle/>
                    <a:p>
                      <a:pPr marR="635" algn="ctr">
                        <a:lnSpc>
                          <a:spcPct val="115000"/>
                        </a:lnSpc>
                        <a:spcAft>
                          <a:spcPts val="0"/>
                        </a:spcAft>
                      </a:pPr>
                      <a:r>
                        <a:rPr lang="fr-FR" sz="1400" dirty="0">
                          <a:solidFill>
                            <a:srgbClr val="000000"/>
                          </a:solidFill>
                          <a:latin typeface="Calibri"/>
                          <a:ea typeface="Times New Roman"/>
                          <a:cs typeface="Calibri"/>
                        </a:rPr>
                        <a:t>BEJA</a:t>
                      </a:r>
                      <a:endParaRPr lang="fr-FR" sz="1400" dirty="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5000"/>
                        </a:lnSpc>
                      </a:pPr>
                      <a:endParaRPr lang="fr-FR" sz="1400" dirty="0">
                        <a:latin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a:solidFill>
                            <a:srgbClr val="000000"/>
                          </a:solidFill>
                          <a:latin typeface="Calibri"/>
                          <a:ea typeface="Times New Roman"/>
                          <a:cs typeface="Calibri"/>
                        </a:rPr>
                        <a:t>7</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BIZERTE</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4</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a:solidFill>
                            <a:srgbClr val="000000"/>
                          </a:solidFill>
                          <a:latin typeface="Calibri"/>
                          <a:ea typeface="Times New Roman"/>
                          <a:cs typeface="Calibri"/>
                        </a:rPr>
                        <a:t>15</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GABES</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4</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a:solidFill>
                            <a:srgbClr val="000000"/>
                          </a:solidFill>
                          <a:latin typeface="Calibri"/>
                          <a:ea typeface="Times New Roman"/>
                          <a:cs typeface="Calibri"/>
                        </a:rPr>
                        <a:t>10</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GAFSA</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3</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a:solidFill>
                            <a:srgbClr val="000000"/>
                          </a:solidFill>
                          <a:latin typeface="Calibri"/>
                          <a:ea typeface="Times New Roman"/>
                          <a:cs typeface="Calibri"/>
                        </a:rPr>
                        <a:t>14</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GRAND TUNIS</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126</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a:solidFill>
                            <a:srgbClr val="000000"/>
                          </a:solidFill>
                          <a:latin typeface="Calibri"/>
                          <a:ea typeface="Times New Roman"/>
                          <a:cs typeface="Calibri"/>
                        </a:rPr>
                        <a:t>158</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JENDOUBA</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8</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a:solidFill>
                            <a:srgbClr val="000000"/>
                          </a:solidFill>
                          <a:latin typeface="Calibri"/>
                          <a:ea typeface="Times New Roman"/>
                          <a:cs typeface="Calibri"/>
                        </a:rPr>
                        <a:t>10</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KAIROUAN</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2</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a:solidFill>
                            <a:srgbClr val="000000"/>
                          </a:solidFill>
                          <a:latin typeface="Calibri"/>
                          <a:ea typeface="Times New Roman"/>
                          <a:cs typeface="Calibri"/>
                        </a:rPr>
                        <a:t>8</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KASSERINE</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4</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a:solidFill>
                            <a:srgbClr val="000000"/>
                          </a:solidFill>
                          <a:latin typeface="Calibri"/>
                          <a:ea typeface="Times New Roman"/>
                          <a:cs typeface="Calibri"/>
                        </a:rPr>
                        <a:t>10</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KEBILI</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1</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a:solidFill>
                            <a:srgbClr val="000000"/>
                          </a:solidFill>
                          <a:latin typeface="Calibri"/>
                          <a:ea typeface="Times New Roman"/>
                          <a:cs typeface="Calibri"/>
                        </a:rPr>
                        <a:t>7</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KEF</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4</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a:solidFill>
                            <a:srgbClr val="000000"/>
                          </a:solidFill>
                          <a:latin typeface="Calibri"/>
                          <a:ea typeface="Times New Roman"/>
                          <a:cs typeface="Calibri"/>
                        </a:rPr>
                        <a:t>1</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MAHDIA</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2</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a:solidFill>
                            <a:srgbClr val="000000"/>
                          </a:solidFill>
                          <a:latin typeface="Calibri"/>
                          <a:ea typeface="Times New Roman"/>
                          <a:cs typeface="Calibri"/>
                        </a:rPr>
                        <a:t>9</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MEDENINE</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3</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a:solidFill>
                            <a:srgbClr val="000000"/>
                          </a:solidFill>
                          <a:latin typeface="Calibri"/>
                          <a:ea typeface="Times New Roman"/>
                          <a:cs typeface="Calibri"/>
                        </a:rPr>
                        <a:t>24</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MONASTIR</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1</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a:solidFill>
                            <a:srgbClr val="000000"/>
                          </a:solidFill>
                          <a:latin typeface="Calibri"/>
                          <a:ea typeface="Times New Roman"/>
                          <a:cs typeface="Calibri"/>
                        </a:rPr>
                        <a:t>26</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NABEUL</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8</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a:solidFill>
                            <a:srgbClr val="000000"/>
                          </a:solidFill>
                          <a:latin typeface="Calibri"/>
                          <a:ea typeface="Times New Roman"/>
                          <a:cs typeface="Calibri"/>
                        </a:rPr>
                        <a:t>18</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SFAX</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15</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a:solidFill>
                            <a:srgbClr val="000000"/>
                          </a:solidFill>
                          <a:latin typeface="Calibri"/>
                          <a:ea typeface="Times New Roman"/>
                          <a:cs typeface="Calibri"/>
                        </a:rPr>
                        <a:t>57</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SIDI BOUZID</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4</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a:solidFill>
                            <a:srgbClr val="000000"/>
                          </a:solidFill>
                          <a:latin typeface="Calibri"/>
                          <a:ea typeface="Times New Roman"/>
                          <a:cs typeface="Calibri"/>
                        </a:rPr>
                        <a:t>9</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SILIANA</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1</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5</a:t>
                      </a:r>
                      <a:endParaRPr lang="fr-FR" sz="1400" dirty="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SOUSSE</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a:solidFill>
                            <a:srgbClr val="000000"/>
                          </a:solidFill>
                          <a:latin typeface="Calibri"/>
                          <a:ea typeface="Times New Roman"/>
                          <a:cs typeface="Calibri"/>
                        </a:rPr>
                        <a:t>8</a:t>
                      </a:r>
                      <a:endParaRPr lang="fr-FR" sz="140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35</a:t>
                      </a:r>
                      <a:endParaRPr lang="fr-FR" sz="1400" dirty="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TATAOUINE</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a:solidFill>
                            <a:srgbClr val="000000"/>
                          </a:solidFill>
                          <a:latin typeface="Calibri"/>
                          <a:ea typeface="Times New Roman"/>
                          <a:cs typeface="Calibri"/>
                        </a:rPr>
                        <a:t>2</a:t>
                      </a:r>
                      <a:endParaRPr lang="fr-FR" sz="140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4</a:t>
                      </a:r>
                      <a:endParaRPr lang="fr-FR" sz="1400" dirty="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TOZEUR</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a:solidFill>
                            <a:srgbClr val="000000"/>
                          </a:solidFill>
                          <a:latin typeface="Calibri"/>
                          <a:ea typeface="Times New Roman"/>
                          <a:cs typeface="Calibri"/>
                        </a:rPr>
                        <a:t>1</a:t>
                      </a:r>
                      <a:endParaRPr lang="fr-FR" sz="140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4</a:t>
                      </a:r>
                      <a:endParaRPr lang="fr-FR" sz="1400" dirty="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ZAGHOUAN</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a:solidFill>
                            <a:srgbClr val="000000"/>
                          </a:solidFill>
                          <a:latin typeface="Calibri"/>
                          <a:ea typeface="Times New Roman"/>
                          <a:cs typeface="Calibri"/>
                        </a:rPr>
                        <a:t>4</a:t>
                      </a:r>
                      <a:endParaRPr lang="fr-FR" sz="140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5000"/>
                        </a:lnSpc>
                      </a:pPr>
                      <a:endParaRPr lang="fr-FR" sz="1400" dirty="0">
                        <a:latin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bl>
          </a:graphicData>
        </a:graphic>
      </p:graphicFrame>
      <p:sp>
        <p:nvSpPr>
          <p:cNvPr id="7" name="Rectangle 6"/>
          <p:cNvSpPr/>
          <p:nvPr/>
        </p:nvSpPr>
        <p:spPr>
          <a:xfrm>
            <a:off x="467544" y="2060848"/>
            <a:ext cx="2520280" cy="3046988"/>
          </a:xfrm>
          <a:prstGeom prst="rect">
            <a:avLst/>
          </a:prstGeom>
        </p:spPr>
        <p:txBody>
          <a:bodyPr wrap="square">
            <a:spAutoFit/>
          </a:bodyPr>
          <a:lstStyle/>
          <a:p>
            <a:pPr algn="ctr">
              <a:lnSpc>
                <a:spcPct val="150000"/>
              </a:lnSpc>
            </a:pPr>
            <a:r>
              <a:rPr lang="fr-FR" sz="2400" dirty="0" smtClean="0"/>
              <a:t>208 BE</a:t>
            </a:r>
          </a:p>
          <a:p>
            <a:pPr algn="ctr">
              <a:lnSpc>
                <a:spcPct val="150000"/>
              </a:lnSpc>
            </a:pPr>
            <a:r>
              <a:rPr lang="fr-FR" sz="2000" dirty="0" smtClean="0"/>
              <a:t>&amp;</a:t>
            </a:r>
          </a:p>
          <a:p>
            <a:pPr algn="ctr">
              <a:lnSpc>
                <a:spcPct val="150000"/>
              </a:lnSpc>
            </a:pPr>
            <a:r>
              <a:rPr lang="fr-FR" sz="2400" dirty="0" smtClean="0"/>
              <a:t> 431 IC</a:t>
            </a:r>
          </a:p>
          <a:p>
            <a:pPr algn="ctr">
              <a:lnSpc>
                <a:spcPct val="150000"/>
              </a:lnSpc>
            </a:pPr>
            <a:r>
              <a:rPr lang="fr-FR" sz="2000" dirty="0" smtClean="0"/>
              <a:t>disposant de CC approuvés par MEHAT</a:t>
            </a:r>
            <a:endParaRPr lang="fr-FR"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a:t>
            </a:r>
            <a:endParaRPr lang="fr-FR" dirty="0"/>
          </a:p>
        </p:txBody>
      </p:sp>
      <p:sp>
        <p:nvSpPr>
          <p:cNvPr id="3" name="Espace réservé du contenu 2"/>
          <p:cNvSpPr>
            <a:spLocks noGrp="1"/>
          </p:cNvSpPr>
          <p:nvPr>
            <p:ph sz="quarter" idx="1"/>
          </p:nvPr>
        </p:nvSpPr>
        <p:spPr/>
        <p:txBody>
          <a:bodyPr>
            <a:normAutofit/>
          </a:bodyPr>
          <a:lstStyle/>
          <a:p>
            <a:pPr marL="457200" indent="-457200">
              <a:lnSpc>
                <a:spcPct val="150000"/>
              </a:lnSpc>
              <a:buFont typeface="+mj-lt"/>
              <a:buAutoNum type="arabicPeriod"/>
            </a:pPr>
            <a:r>
              <a:rPr lang="fr-FR" sz="2800" dirty="0" smtClean="0">
                <a:solidFill>
                  <a:srgbClr val="002060"/>
                </a:solidFill>
              </a:rPr>
              <a:t>Contexte et objectifs de l’étude</a:t>
            </a:r>
          </a:p>
          <a:p>
            <a:pPr marL="457200" indent="-457200">
              <a:lnSpc>
                <a:spcPct val="150000"/>
              </a:lnSpc>
              <a:buFont typeface="+mj-lt"/>
              <a:buAutoNum type="arabicPeriod"/>
            </a:pPr>
            <a:r>
              <a:rPr lang="fr-FR" sz="2800" dirty="0" smtClean="0">
                <a:solidFill>
                  <a:srgbClr val="002060"/>
                </a:solidFill>
              </a:rPr>
              <a:t>Marché potentiel des études solaires PV</a:t>
            </a:r>
          </a:p>
          <a:p>
            <a:pPr marL="457200" indent="-457200">
              <a:lnSpc>
                <a:spcPct val="150000"/>
              </a:lnSpc>
              <a:buFont typeface="+mj-lt"/>
              <a:buAutoNum type="arabicPeriod"/>
            </a:pPr>
            <a:r>
              <a:rPr lang="fr-FR" sz="2800" dirty="0" smtClean="0">
                <a:solidFill>
                  <a:srgbClr val="002060"/>
                </a:solidFill>
              </a:rPr>
              <a:t>Profil des BE intervenants</a:t>
            </a:r>
          </a:p>
          <a:p>
            <a:pPr marL="457200" indent="-457200">
              <a:lnSpc>
                <a:spcPct val="150000"/>
              </a:lnSpc>
              <a:buFont typeface="+mj-lt"/>
              <a:buAutoNum type="arabicPeriod"/>
            </a:pPr>
            <a:r>
              <a:rPr lang="fr-FR" sz="2800" dirty="0" smtClean="0">
                <a:solidFill>
                  <a:srgbClr val="002060"/>
                </a:solidFill>
              </a:rPr>
              <a:t>Enquête / Besoins </a:t>
            </a:r>
            <a:r>
              <a:rPr lang="fr-FR" sz="2800" dirty="0" smtClean="0">
                <a:solidFill>
                  <a:srgbClr val="002060"/>
                </a:solidFill>
              </a:rPr>
              <a:t>en </a:t>
            </a:r>
            <a:r>
              <a:rPr lang="fr-FR" sz="2800" dirty="0" smtClean="0">
                <a:solidFill>
                  <a:srgbClr val="002060"/>
                </a:solidFill>
              </a:rPr>
              <a:t>formation</a:t>
            </a:r>
          </a:p>
          <a:p>
            <a:pPr marL="457200" indent="-457200">
              <a:lnSpc>
                <a:spcPct val="150000"/>
              </a:lnSpc>
              <a:buFont typeface="+mj-lt"/>
              <a:buAutoNum type="arabicPeriod"/>
            </a:pPr>
            <a:r>
              <a:rPr lang="fr-FR" sz="2800" dirty="0" smtClean="0">
                <a:solidFill>
                  <a:srgbClr val="002060"/>
                </a:solidFill>
              </a:rPr>
              <a:t>Consistance des études</a:t>
            </a:r>
            <a:endParaRPr lang="fr-FR" sz="2800" dirty="0" smtClean="0">
              <a:solidFill>
                <a:srgbClr val="002060"/>
              </a:solidFill>
            </a:endParaRPr>
          </a:p>
          <a:p>
            <a:pPr marL="457200" indent="-457200">
              <a:lnSpc>
                <a:spcPct val="150000"/>
              </a:lnSpc>
              <a:buFont typeface="+mj-lt"/>
              <a:buAutoNum type="arabicPeriod"/>
            </a:pPr>
            <a:r>
              <a:rPr lang="fr-FR" sz="2800" dirty="0" smtClean="0">
                <a:solidFill>
                  <a:srgbClr val="002060"/>
                </a:solidFill>
              </a:rPr>
              <a:t>Processus d’intégration des bureaux d’études</a:t>
            </a:r>
          </a:p>
          <a:p>
            <a:pPr marL="457200" indent="-457200">
              <a:lnSpc>
                <a:spcPct val="150000"/>
              </a:lnSpc>
              <a:buFont typeface="+mj-lt"/>
              <a:buAutoNum type="arabicPeriod"/>
            </a:pPr>
            <a:endParaRPr lang="fr-FR" sz="2400" dirty="0" smtClean="0">
              <a:solidFill>
                <a:srgbClr val="002060"/>
              </a:solidFill>
            </a:endParaRPr>
          </a:p>
          <a:p>
            <a:pPr marL="514350" indent="-514350">
              <a:lnSpc>
                <a:spcPct val="150000"/>
              </a:lnSpc>
              <a:buFont typeface="+mj-lt"/>
              <a:buAutoNum type="arabicPeriod"/>
            </a:pPr>
            <a:endParaRPr lang="fr-FR" dirty="0" smtClean="0">
              <a:solidFill>
                <a:srgbClr val="002060"/>
              </a:solidFill>
            </a:endParaRPr>
          </a:p>
          <a:p>
            <a:pPr marL="514350" indent="-514350">
              <a:lnSpc>
                <a:spcPct val="150000"/>
              </a:lnSpc>
              <a:buFont typeface="+mj-lt"/>
              <a:buAutoNum type="arabicPeriod"/>
            </a:pPr>
            <a:endParaRPr lang="fr-FR" dirty="0">
              <a:solidFill>
                <a:srgbClr val="00206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Les experts-auditeurs</a:t>
            </a:r>
            <a:endParaRPr lang="fr-FR" b="1" dirty="0"/>
          </a:p>
        </p:txBody>
      </p:sp>
      <p:sp>
        <p:nvSpPr>
          <p:cNvPr id="7" name="Rectangle 6"/>
          <p:cNvSpPr/>
          <p:nvPr/>
        </p:nvSpPr>
        <p:spPr>
          <a:xfrm>
            <a:off x="467544" y="2348880"/>
            <a:ext cx="2808312" cy="1754326"/>
          </a:xfrm>
          <a:prstGeom prst="rect">
            <a:avLst/>
          </a:prstGeom>
        </p:spPr>
        <p:txBody>
          <a:bodyPr wrap="square">
            <a:spAutoFit/>
          </a:bodyPr>
          <a:lstStyle/>
          <a:p>
            <a:pPr algn="ctr">
              <a:lnSpc>
                <a:spcPct val="150000"/>
              </a:lnSpc>
            </a:pPr>
            <a:r>
              <a:rPr lang="fr-FR" sz="2400" dirty="0" smtClean="0"/>
              <a:t>24 </a:t>
            </a:r>
          </a:p>
          <a:p>
            <a:pPr algn="ctr">
              <a:lnSpc>
                <a:spcPct val="150000"/>
              </a:lnSpc>
            </a:pPr>
            <a:r>
              <a:rPr lang="fr-FR" sz="2400" dirty="0" smtClean="0"/>
              <a:t>Experts- Auditeurs</a:t>
            </a:r>
          </a:p>
          <a:p>
            <a:pPr algn="ctr">
              <a:lnSpc>
                <a:spcPct val="150000"/>
              </a:lnSpc>
            </a:pPr>
            <a:r>
              <a:rPr lang="fr-FR" sz="2400" dirty="0" smtClean="0"/>
              <a:t>Electriques</a:t>
            </a:r>
            <a:endParaRPr lang="fr-FR" sz="2400" dirty="0"/>
          </a:p>
        </p:txBody>
      </p:sp>
      <p:graphicFrame>
        <p:nvGraphicFramePr>
          <p:cNvPr id="6" name="Tableau 5"/>
          <p:cNvGraphicFramePr>
            <a:graphicFrameLocks noGrp="1"/>
          </p:cNvGraphicFramePr>
          <p:nvPr/>
        </p:nvGraphicFramePr>
        <p:xfrm>
          <a:off x="3419872" y="2204864"/>
          <a:ext cx="5328864" cy="2804160"/>
        </p:xfrm>
        <a:graphic>
          <a:graphicData uri="http://schemas.openxmlformats.org/drawingml/2006/table">
            <a:tbl>
              <a:tblPr/>
              <a:tblGrid>
                <a:gridCol w="1776098"/>
                <a:gridCol w="1776098"/>
                <a:gridCol w="1776668"/>
              </a:tblGrid>
              <a:tr h="0">
                <a:tc>
                  <a:txBody>
                    <a:bodyPr/>
                    <a:lstStyle/>
                    <a:p>
                      <a:pPr marR="635" algn="ctr">
                        <a:lnSpc>
                          <a:spcPct val="115000"/>
                        </a:lnSpc>
                        <a:spcAft>
                          <a:spcPts val="0"/>
                        </a:spcAft>
                      </a:pPr>
                      <a:r>
                        <a:rPr lang="fr-FR" sz="2000">
                          <a:solidFill>
                            <a:srgbClr val="FFFFFF"/>
                          </a:solidFill>
                          <a:latin typeface="Calibri"/>
                          <a:ea typeface="Calibri"/>
                          <a:cs typeface="Arial"/>
                        </a:rPr>
                        <a:t>Région / Gouvernorat</a:t>
                      </a:r>
                      <a:endParaRPr lang="fr-FR" sz="2400">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marR="635" algn="ctr">
                        <a:lnSpc>
                          <a:spcPct val="115000"/>
                        </a:lnSpc>
                        <a:spcAft>
                          <a:spcPts val="0"/>
                        </a:spcAft>
                      </a:pPr>
                      <a:r>
                        <a:rPr lang="fr-FR" sz="2000">
                          <a:solidFill>
                            <a:srgbClr val="FFFFFF"/>
                          </a:solidFill>
                          <a:latin typeface="Calibri"/>
                          <a:ea typeface="Calibri"/>
                          <a:cs typeface="Arial"/>
                        </a:rPr>
                        <a:t>Experts-auditeurs électriques</a:t>
                      </a:r>
                      <a:endParaRPr lang="fr-FR" sz="2400">
                        <a:latin typeface="Calibri"/>
                        <a:ea typeface="Calibri"/>
                        <a:cs typeface="Arial"/>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marR="635" algn="ctr">
                        <a:lnSpc>
                          <a:spcPct val="115000"/>
                        </a:lnSpc>
                        <a:spcAft>
                          <a:spcPts val="0"/>
                        </a:spcAft>
                      </a:pPr>
                      <a:r>
                        <a:rPr lang="fr-FR" sz="2000">
                          <a:solidFill>
                            <a:srgbClr val="FFFFFF"/>
                          </a:solidFill>
                          <a:latin typeface="Calibri"/>
                          <a:ea typeface="Calibri"/>
                          <a:cs typeface="Arial"/>
                        </a:rPr>
                        <a:t>Experts-auditeurs thermiques</a:t>
                      </a:r>
                      <a:endParaRPr lang="fr-FR" sz="2400">
                        <a:latin typeface="Calibri"/>
                        <a:ea typeface="Calibri"/>
                        <a:cs typeface="Arial"/>
                      </a:endParaRPr>
                    </a:p>
                  </a:txBody>
                  <a:tcPr marL="68580" marR="68580"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r>
              <a:tr h="0">
                <a:tc>
                  <a:txBody>
                    <a:bodyPr/>
                    <a:lstStyle/>
                    <a:p>
                      <a:pPr marR="635" algn="ctr">
                        <a:lnSpc>
                          <a:spcPct val="115000"/>
                        </a:lnSpc>
                        <a:spcAft>
                          <a:spcPts val="0"/>
                        </a:spcAft>
                      </a:pPr>
                      <a:r>
                        <a:rPr lang="fr-FR" sz="2000">
                          <a:latin typeface="Calibri"/>
                          <a:ea typeface="Calibri"/>
                          <a:cs typeface="Arial"/>
                        </a:rPr>
                        <a:t>Grand Tunis</a:t>
                      </a:r>
                      <a:endParaRPr lang="fr-FR" sz="2400">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R="635" algn="ctr">
                        <a:lnSpc>
                          <a:spcPct val="115000"/>
                        </a:lnSpc>
                        <a:spcAft>
                          <a:spcPts val="0"/>
                        </a:spcAft>
                      </a:pPr>
                      <a:r>
                        <a:rPr lang="fr-FR" sz="2000">
                          <a:latin typeface="Calibri"/>
                          <a:ea typeface="Calibri"/>
                          <a:cs typeface="Arial"/>
                        </a:rPr>
                        <a:t>19</a:t>
                      </a:r>
                      <a:endParaRPr lang="fr-FR" sz="2400">
                        <a:latin typeface="Calibri"/>
                        <a:ea typeface="Calibri"/>
                        <a:cs typeface="Arial"/>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R="635" algn="ctr">
                        <a:lnSpc>
                          <a:spcPct val="115000"/>
                        </a:lnSpc>
                        <a:spcAft>
                          <a:spcPts val="0"/>
                        </a:spcAft>
                      </a:pPr>
                      <a:r>
                        <a:rPr lang="fr-FR" sz="2000">
                          <a:latin typeface="Calibri"/>
                          <a:ea typeface="Calibri"/>
                          <a:cs typeface="Arial"/>
                        </a:rPr>
                        <a:t>27</a:t>
                      </a:r>
                      <a:endParaRPr lang="fr-FR" sz="2400">
                        <a:latin typeface="Calibri"/>
                        <a:ea typeface="Calibri"/>
                        <a:cs typeface="Arial"/>
                      </a:endParaRPr>
                    </a:p>
                  </a:txBody>
                  <a:tcPr marL="68580" marR="68580"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0">
                <a:tc>
                  <a:txBody>
                    <a:bodyPr/>
                    <a:lstStyle/>
                    <a:p>
                      <a:pPr marR="635" algn="ctr">
                        <a:lnSpc>
                          <a:spcPct val="115000"/>
                        </a:lnSpc>
                        <a:spcAft>
                          <a:spcPts val="0"/>
                        </a:spcAft>
                      </a:pPr>
                      <a:r>
                        <a:rPr lang="fr-FR" sz="2000">
                          <a:latin typeface="Calibri"/>
                          <a:ea typeface="Calibri"/>
                          <a:cs typeface="Arial"/>
                        </a:rPr>
                        <a:t>Sfax</a:t>
                      </a:r>
                      <a:endParaRPr lang="fr-FR" sz="2400">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R="635" algn="ctr">
                        <a:lnSpc>
                          <a:spcPct val="115000"/>
                        </a:lnSpc>
                        <a:spcAft>
                          <a:spcPts val="0"/>
                        </a:spcAft>
                      </a:pPr>
                      <a:r>
                        <a:rPr lang="fr-FR" sz="2000">
                          <a:latin typeface="Calibri"/>
                          <a:ea typeface="Calibri"/>
                          <a:cs typeface="Arial"/>
                        </a:rPr>
                        <a:t>3</a:t>
                      </a:r>
                      <a:endParaRPr lang="fr-FR" sz="2400">
                        <a:latin typeface="Calibri"/>
                        <a:ea typeface="Calibri"/>
                        <a:cs typeface="Arial"/>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R="635" algn="ctr">
                        <a:lnSpc>
                          <a:spcPct val="115000"/>
                        </a:lnSpc>
                        <a:spcAft>
                          <a:spcPts val="0"/>
                        </a:spcAft>
                      </a:pPr>
                      <a:r>
                        <a:rPr lang="fr-FR" sz="2000">
                          <a:latin typeface="Calibri"/>
                          <a:ea typeface="Calibri"/>
                          <a:cs typeface="Arial"/>
                        </a:rPr>
                        <a:t>2</a:t>
                      </a:r>
                      <a:endParaRPr lang="fr-FR" sz="2400">
                        <a:latin typeface="Calibri"/>
                        <a:ea typeface="Calibri"/>
                        <a:cs typeface="Arial"/>
                      </a:endParaRPr>
                    </a:p>
                  </a:txBody>
                  <a:tcPr marL="68580" marR="68580"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0">
                <a:tc>
                  <a:txBody>
                    <a:bodyPr/>
                    <a:lstStyle/>
                    <a:p>
                      <a:pPr marR="635" algn="ctr">
                        <a:lnSpc>
                          <a:spcPct val="115000"/>
                        </a:lnSpc>
                        <a:spcAft>
                          <a:spcPts val="0"/>
                        </a:spcAft>
                      </a:pPr>
                      <a:r>
                        <a:rPr lang="fr-FR" sz="2000">
                          <a:latin typeface="Calibri"/>
                          <a:ea typeface="Calibri"/>
                          <a:cs typeface="Arial"/>
                        </a:rPr>
                        <a:t>Sousse</a:t>
                      </a:r>
                      <a:endParaRPr lang="fr-FR" sz="2400">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R="635" algn="ctr">
                        <a:lnSpc>
                          <a:spcPct val="115000"/>
                        </a:lnSpc>
                        <a:spcAft>
                          <a:spcPts val="0"/>
                        </a:spcAft>
                      </a:pPr>
                      <a:r>
                        <a:rPr lang="fr-FR" sz="2000">
                          <a:latin typeface="Calibri"/>
                          <a:ea typeface="Calibri"/>
                          <a:cs typeface="Arial"/>
                        </a:rPr>
                        <a:t>2</a:t>
                      </a:r>
                      <a:endParaRPr lang="fr-FR" sz="2400">
                        <a:latin typeface="Calibri"/>
                        <a:ea typeface="Calibri"/>
                        <a:cs typeface="Arial"/>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R="635" algn="ctr">
                        <a:lnSpc>
                          <a:spcPct val="115000"/>
                        </a:lnSpc>
                        <a:spcAft>
                          <a:spcPts val="0"/>
                        </a:spcAft>
                      </a:pPr>
                      <a:r>
                        <a:rPr lang="fr-FR" sz="2000">
                          <a:latin typeface="Calibri"/>
                          <a:ea typeface="Calibri"/>
                          <a:cs typeface="Arial"/>
                        </a:rPr>
                        <a:t>2</a:t>
                      </a:r>
                      <a:endParaRPr lang="fr-FR" sz="2400">
                        <a:latin typeface="Calibri"/>
                        <a:ea typeface="Calibri"/>
                        <a:cs typeface="Arial"/>
                      </a:endParaRPr>
                    </a:p>
                  </a:txBody>
                  <a:tcPr marL="68580" marR="68580"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0">
                <a:tc>
                  <a:txBody>
                    <a:bodyPr/>
                    <a:lstStyle/>
                    <a:p>
                      <a:pPr marR="635" algn="ctr">
                        <a:lnSpc>
                          <a:spcPct val="115000"/>
                        </a:lnSpc>
                        <a:spcAft>
                          <a:spcPts val="0"/>
                        </a:spcAft>
                      </a:pPr>
                      <a:r>
                        <a:rPr lang="fr-FR" sz="2000">
                          <a:latin typeface="Calibri"/>
                          <a:ea typeface="Calibri"/>
                          <a:cs typeface="Arial"/>
                        </a:rPr>
                        <a:t>Nabeul</a:t>
                      </a:r>
                      <a:endParaRPr lang="fr-FR" sz="2400">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R="635" algn="ctr">
                        <a:lnSpc>
                          <a:spcPct val="115000"/>
                        </a:lnSpc>
                        <a:spcAft>
                          <a:spcPts val="0"/>
                        </a:spcAft>
                      </a:pPr>
                      <a:endParaRPr lang="fr-FR" sz="2000">
                        <a:latin typeface="Calibri"/>
                        <a:ea typeface="Calibri"/>
                        <a:cs typeface="Arial"/>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R="635" algn="ctr">
                        <a:lnSpc>
                          <a:spcPct val="115000"/>
                        </a:lnSpc>
                        <a:spcAft>
                          <a:spcPts val="0"/>
                        </a:spcAft>
                      </a:pPr>
                      <a:r>
                        <a:rPr lang="fr-FR" sz="2000">
                          <a:latin typeface="Calibri"/>
                          <a:ea typeface="Calibri"/>
                          <a:cs typeface="Arial"/>
                        </a:rPr>
                        <a:t>2</a:t>
                      </a:r>
                      <a:endParaRPr lang="fr-FR" sz="2400">
                        <a:latin typeface="Calibri"/>
                        <a:ea typeface="Calibri"/>
                        <a:cs typeface="Arial"/>
                      </a:endParaRPr>
                    </a:p>
                  </a:txBody>
                  <a:tcPr marL="68580" marR="68580"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0">
                <a:tc>
                  <a:txBody>
                    <a:bodyPr/>
                    <a:lstStyle/>
                    <a:p>
                      <a:pPr marR="635" algn="ctr">
                        <a:lnSpc>
                          <a:spcPct val="115000"/>
                        </a:lnSpc>
                        <a:spcAft>
                          <a:spcPts val="0"/>
                        </a:spcAft>
                      </a:pPr>
                      <a:r>
                        <a:rPr lang="fr-FR" sz="2000">
                          <a:latin typeface="Calibri"/>
                          <a:ea typeface="Calibri"/>
                          <a:cs typeface="Arial"/>
                        </a:rPr>
                        <a:t>Bizerte</a:t>
                      </a:r>
                      <a:endParaRPr lang="fr-FR" sz="2400">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R="635" algn="ctr">
                        <a:lnSpc>
                          <a:spcPct val="115000"/>
                        </a:lnSpc>
                        <a:spcAft>
                          <a:spcPts val="0"/>
                        </a:spcAft>
                      </a:pPr>
                      <a:endParaRPr lang="fr-FR" sz="2000">
                        <a:latin typeface="Calibri"/>
                        <a:ea typeface="Calibri"/>
                        <a:cs typeface="Arial"/>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R="635" algn="ctr">
                        <a:lnSpc>
                          <a:spcPct val="115000"/>
                        </a:lnSpc>
                        <a:spcAft>
                          <a:spcPts val="0"/>
                        </a:spcAft>
                      </a:pPr>
                      <a:r>
                        <a:rPr lang="fr-FR" sz="2000" dirty="0">
                          <a:latin typeface="Calibri"/>
                          <a:ea typeface="Calibri"/>
                          <a:cs typeface="Arial"/>
                        </a:rPr>
                        <a:t>1</a:t>
                      </a:r>
                      <a:endParaRPr lang="fr-FR" sz="2400" dirty="0">
                        <a:latin typeface="Calibri"/>
                        <a:ea typeface="Calibri"/>
                        <a:cs typeface="Arial"/>
                      </a:endParaRPr>
                    </a:p>
                  </a:txBody>
                  <a:tcPr marL="68580" marR="68580"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b="1" dirty="0" smtClean="0"/>
              <a:t>Aspects à maîtriser par les BE</a:t>
            </a:r>
          </a:p>
        </p:txBody>
      </p:sp>
      <p:sp>
        <p:nvSpPr>
          <p:cNvPr id="3" name="Espace réservé du contenu 2"/>
          <p:cNvSpPr>
            <a:spLocks noGrp="1"/>
          </p:cNvSpPr>
          <p:nvPr>
            <p:ph sz="quarter" idx="1"/>
          </p:nvPr>
        </p:nvSpPr>
        <p:spPr>
          <a:xfrm>
            <a:off x="301752" y="1527048"/>
            <a:ext cx="8503920" cy="4926288"/>
          </a:xfrm>
        </p:spPr>
        <p:txBody>
          <a:bodyPr>
            <a:noAutofit/>
          </a:bodyPr>
          <a:lstStyle/>
          <a:p>
            <a:pPr marL="265113" lvl="2" indent="0" algn="just">
              <a:buNone/>
            </a:pPr>
            <a:r>
              <a:rPr lang="fr-FR" b="1" dirty="0" smtClean="0">
                <a:solidFill>
                  <a:srgbClr val="002060"/>
                </a:solidFill>
              </a:rPr>
              <a:t>Les bureaux souhaitant fournir les services d’études, d’assistance et d’accompagnement des projets PV devront maitriser  :</a:t>
            </a:r>
          </a:p>
          <a:p>
            <a:pPr>
              <a:spcBef>
                <a:spcPts val="600"/>
              </a:spcBef>
            </a:pPr>
            <a:r>
              <a:rPr lang="fr-FR" sz="1800" b="1" dirty="0" smtClean="0">
                <a:solidFill>
                  <a:srgbClr val="C00000"/>
                </a:solidFill>
              </a:rPr>
              <a:t>Aspects techniques : </a:t>
            </a:r>
            <a:r>
              <a:rPr lang="fr-FR" sz="1800" dirty="0" smtClean="0"/>
              <a:t>détermination de la ressource renouvelable disponible, dimensionnement des installations, critères de choix des sites d’implantation, composantes des installations et leurs caractéristiques techniques, estimation de l’énergie électrique produite, analyse des possibilités de raccordement de au réseau électrique….</a:t>
            </a:r>
          </a:p>
          <a:p>
            <a:pPr>
              <a:spcBef>
                <a:spcPts val="600"/>
              </a:spcBef>
            </a:pPr>
            <a:r>
              <a:rPr lang="fr-FR" sz="1800" b="1" dirty="0" smtClean="0">
                <a:solidFill>
                  <a:srgbClr val="C00000"/>
                </a:solidFill>
              </a:rPr>
              <a:t>Aspects économiques et financiers </a:t>
            </a:r>
            <a:r>
              <a:rPr lang="fr-FR" sz="1800" dirty="0" smtClean="0"/>
              <a:t> : coûts d’investissement, coûts d’exploitation et de maintenance, évaluation des économies sur la facture électrique ou des gains annuels engendrés, principaux paramètres financiers du projet (VAN, TRI, temps de retour…), étude de la sensibilité des facteurs…</a:t>
            </a:r>
          </a:p>
          <a:p>
            <a:pPr>
              <a:spcBef>
                <a:spcPts val="600"/>
              </a:spcBef>
            </a:pPr>
            <a:r>
              <a:rPr lang="fr-FR" sz="1800" b="1" dirty="0" smtClean="0">
                <a:solidFill>
                  <a:srgbClr val="C00000"/>
                </a:solidFill>
              </a:rPr>
              <a:t>Aspects administratifs : </a:t>
            </a:r>
            <a:r>
              <a:rPr lang="fr-FR" sz="1800" dirty="0" smtClean="0"/>
              <a:t>les dispositions de la règlementation tunisienne, les démarches administratives à suivre lors du montage d’un projet, les spécificités des contrats, les autorisations à avoir…</a:t>
            </a:r>
          </a:p>
          <a:p>
            <a:pPr>
              <a:spcBef>
                <a:spcPts val="600"/>
              </a:spcBef>
            </a:pPr>
            <a:endParaRPr lang="fr-FR" sz="2000"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a:t>
            </a:r>
            <a:endParaRPr lang="fr-FR" dirty="0"/>
          </a:p>
        </p:txBody>
      </p:sp>
      <p:sp>
        <p:nvSpPr>
          <p:cNvPr id="3" name="Espace réservé du contenu 2"/>
          <p:cNvSpPr>
            <a:spLocks noGrp="1"/>
          </p:cNvSpPr>
          <p:nvPr>
            <p:ph sz="quarter" idx="1"/>
          </p:nvPr>
        </p:nvSpPr>
        <p:spPr/>
        <p:txBody>
          <a:bodyPr>
            <a:normAutofit/>
          </a:bodyPr>
          <a:lstStyle/>
          <a:p>
            <a:pPr marL="457200" indent="-457200">
              <a:lnSpc>
                <a:spcPct val="150000"/>
              </a:lnSpc>
              <a:buFont typeface="+mj-lt"/>
              <a:buAutoNum type="arabicPeriod"/>
            </a:pPr>
            <a:r>
              <a:rPr lang="fr-FR" sz="2800" dirty="0" smtClean="0">
                <a:solidFill>
                  <a:schemeClr val="bg1">
                    <a:lumMod val="50000"/>
                  </a:schemeClr>
                </a:solidFill>
              </a:rPr>
              <a:t>Contexte et objectifs de l’étude</a:t>
            </a:r>
          </a:p>
          <a:p>
            <a:pPr marL="457200" indent="-457200">
              <a:lnSpc>
                <a:spcPct val="150000"/>
              </a:lnSpc>
              <a:buFont typeface="+mj-lt"/>
              <a:buAutoNum type="arabicPeriod"/>
            </a:pPr>
            <a:r>
              <a:rPr lang="fr-FR" sz="2800" dirty="0" smtClean="0">
                <a:solidFill>
                  <a:schemeClr val="bg1">
                    <a:lumMod val="50000"/>
                  </a:schemeClr>
                </a:solidFill>
              </a:rPr>
              <a:t>Marché potentiel des études solaires PV</a:t>
            </a:r>
          </a:p>
          <a:p>
            <a:pPr marL="457200" indent="-457200">
              <a:lnSpc>
                <a:spcPct val="150000"/>
              </a:lnSpc>
              <a:buFont typeface="+mj-lt"/>
              <a:buAutoNum type="arabicPeriod"/>
            </a:pPr>
            <a:r>
              <a:rPr lang="fr-FR" sz="2800" dirty="0" smtClean="0">
                <a:solidFill>
                  <a:schemeClr val="bg1">
                    <a:lumMod val="50000"/>
                  </a:schemeClr>
                </a:solidFill>
              </a:rPr>
              <a:t>Profil des BE intervenants</a:t>
            </a:r>
          </a:p>
          <a:p>
            <a:pPr marL="457200" indent="-457200">
              <a:lnSpc>
                <a:spcPct val="150000"/>
              </a:lnSpc>
              <a:buFont typeface="+mj-lt"/>
              <a:buAutoNum type="arabicPeriod"/>
            </a:pPr>
            <a:r>
              <a:rPr lang="fr-FR" sz="2800" dirty="0" smtClean="0">
                <a:solidFill>
                  <a:srgbClr val="002060"/>
                </a:solidFill>
              </a:rPr>
              <a:t>Enquête / Besoins </a:t>
            </a:r>
            <a:r>
              <a:rPr lang="fr-FR" sz="2800" dirty="0" smtClean="0">
                <a:solidFill>
                  <a:srgbClr val="002060"/>
                </a:solidFill>
              </a:rPr>
              <a:t>en </a:t>
            </a:r>
            <a:r>
              <a:rPr lang="fr-FR" sz="2800" dirty="0" smtClean="0">
                <a:solidFill>
                  <a:srgbClr val="002060"/>
                </a:solidFill>
              </a:rPr>
              <a:t>formation</a:t>
            </a:r>
          </a:p>
          <a:p>
            <a:pPr marL="457200" indent="-457200">
              <a:lnSpc>
                <a:spcPct val="150000"/>
              </a:lnSpc>
              <a:buFont typeface="+mj-lt"/>
              <a:buAutoNum type="arabicPeriod"/>
            </a:pPr>
            <a:r>
              <a:rPr lang="fr-FR" sz="2800" dirty="0" smtClean="0">
                <a:solidFill>
                  <a:schemeClr val="bg1">
                    <a:lumMod val="50000"/>
                  </a:schemeClr>
                </a:solidFill>
              </a:rPr>
              <a:t>Consistance des études</a:t>
            </a:r>
            <a:endParaRPr lang="fr-FR" sz="2800" dirty="0" smtClean="0">
              <a:solidFill>
                <a:schemeClr val="bg1">
                  <a:lumMod val="50000"/>
                </a:schemeClr>
              </a:solidFill>
            </a:endParaRPr>
          </a:p>
          <a:p>
            <a:pPr marL="457200" indent="-457200">
              <a:lnSpc>
                <a:spcPct val="150000"/>
              </a:lnSpc>
              <a:buFont typeface="+mj-lt"/>
              <a:buAutoNum type="arabicPeriod"/>
            </a:pPr>
            <a:r>
              <a:rPr lang="fr-FR" sz="2800" dirty="0" smtClean="0">
                <a:solidFill>
                  <a:schemeClr val="bg1">
                    <a:lumMod val="50000"/>
                  </a:schemeClr>
                </a:solidFill>
              </a:rPr>
              <a:t>Processus d’intégration des bureaux d’études</a:t>
            </a:r>
          </a:p>
          <a:p>
            <a:pPr marL="457200" indent="-457200">
              <a:lnSpc>
                <a:spcPct val="150000"/>
              </a:lnSpc>
              <a:buFont typeface="+mj-lt"/>
              <a:buAutoNum type="arabicPeriod"/>
            </a:pPr>
            <a:endParaRPr lang="fr-FR" sz="2400" dirty="0" smtClean="0">
              <a:solidFill>
                <a:srgbClr val="002060"/>
              </a:solidFill>
            </a:endParaRPr>
          </a:p>
          <a:p>
            <a:pPr marL="514350" indent="-514350">
              <a:lnSpc>
                <a:spcPct val="150000"/>
              </a:lnSpc>
              <a:buFont typeface="+mj-lt"/>
              <a:buAutoNum type="arabicPeriod"/>
            </a:pPr>
            <a:endParaRPr lang="fr-FR" dirty="0" smtClean="0">
              <a:solidFill>
                <a:srgbClr val="002060"/>
              </a:solidFill>
            </a:endParaRPr>
          </a:p>
          <a:p>
            <a:pPr marL="514350" indent="-514350">
              <a:lnSpc>
                <a:spcPct val="150000"/>
              </a:lnSpc>
              <a:buFont typeface="+mj-lt"/>
              <a:buAutoNum type="arabicPeriod"/>
            </a:pPr>
            <a:endParaRPr lang="fr-FR" dirty="0">
              <a:solidFill>
                <a:srgbClr val="00206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Enquête auprès des BE et d’IC</a:t>
            </a:r>
            <a:endParaRPr lang="fr-FR" dirty="0"/>
          </a:p>
        </p:txBody>
      </p:sp>
      <p:sp>
        <p:nvSpPr>
          <p:cNvPr id="3" name="Espace réservé du contenu 2"/>
          <p:cNvSpPr>
            <a:spLocks noGrp="1"/>
          </p:cNvSpPr>
          <p:nvPr>
            <p:ph sz="quarter" idx="1"/>
          </p:nvPr>
        </p:nvSpPr>
        <p:spPr>
          <a:xfrm>
            <a:off x="301752" y="1527048"/>
            <a:ext cx="4342256" cy="4134200"/>
          </a:xfrm>
        </p:spPr>
        <p:txBody>
          <a:bodyPr>
            <a:normAutofit/>
          </a:bodyPr>
          <a:lstStyle/>
          <a:p>
            <a:pPr algn="just"/>
            <a:endParaRPr lang="fr-FR" sz="2000" dirty="0" smtClean="0"/>
          </a:p>
          <a:p>
            <a:pPr algn="just"/>
            <a:r>
              <a:rPr lang="fr-FR" sz="2000" dirty="0" smtClean="0"/>
              <a:t>Un questionnaire a été adressé à une trentaine de bureaux d’études, d’ingénieurs conseils et d’experts-auditeurs:</a:t>
            </a:r>
          </a:p>
          <a:p>
            <a:pPr algn="just">
              <a:buNone/>
            </a:pPr>
            <a:r>
              <a:rPr lang="fr-FR" sz="2000" dirty="0" smtClean="0"/>
              <a:t> </a:t>
            </a:r>
          </a:p>
          <a:p>
            <a:pPr algn="just">
              <a:spcBef>
                <a:spcPts val="600"/>
              </a:spcBef>
              <a:spcAft>
                <a:spcPts val="600"/>
              </a:spcAft>
              <a:buFont typeface="Wingdings" pitchFamily="2" charset="2"/>
              <a:buChar char="Ø"/>
            </a:pPr>
            <a:r>
              <a:rPr lang="fr-FR" sz="1800" dirty="0" smtClean="0"/>
              <a:t>Evaluer leur intérêt d’étendre le périmètre de leurs activités aux projets solaire PV</a:t>
            </a:r>
          </a:p>
          <a:p>
            <a:pPr algn="just">
              <a:spcBef>
                <a:spcPts val="600"/>
              </a:spcBef>
              <a:spcAft>
                <a:spcPts val="600"/>
              </a:spcAft>
              <a:buFont typeface="Wingdings" pitchFamily="2" charset="2"/>
              <a:buChar char="Ø"/>
            </a:pPr>
            <a:r>
              <a:rPr lang="fr-FR" sz="1800" dirty="0" smtClean="0"/>
              <a:t>Evaluer les besoins de renforcement de leurs capacités.</a:t>
            </a:r>
            <a:endParaRPr lang="fr-FR" sz="1800" dirty="0"/>
          </a:p>
        </p:txBody>
      </p:sp>
      <p:pic>
        <p:nvPicPr>
          <p:cNvPr id="3074" name="Picture 2"/>
          <p:cNvPicPr>
            <a:picLocks noChangeAspect="1" noChangeArrowheads="1"/>
          </p:cNvPicPr>
          <p:nvPr/>
        </p:nvPicPr>
        <p:blipFill>
          <a:blip r:embed="rId2" cstate="print"/>
          <a:srcRect/>
          <a:stretch>
            <a:fillRect/>
          </a:stretch>
        </p:blipFill>
        <p:spPr bwMode="auto">
          <a:xfrm>
            <a:off x="5220072" y="1124744"/>
            <a:ext cx="3604566" cy="5553757"/>
          </a:xfrm>
          <a:prstGeom prst="rect">
            <a:avLst/>
          </a:prstGeom>
          <a:solidFill>
            <a:schemeClr val="accent2">
              <a:lumMod val="40000"/>
              <a:lumOff val="60000"/>
            </a:schemeClr>
          </a:solid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p:txBody>
          <a:bodyPr>
            <a:noAutofit/>
          </a:bodyPr>
          <a:lstStyle/>
          <a:p>
            <a:pPr lvl="0"/>
            <a:r>
              <a:rPr lang="fr-FR" sz="2000" dirty="0" smtClean="0">
                <a:latin typeface="Arial Narrow" pitchFamily="34" charset="0"/>
              </a:rPr>
              <a:t>100 % des bureaux ont exprimé leurs intérêts à étendre  le périmètre de leurs activités aux études de projets solaire PV.</a:t>
            </a:r>
          </a:p>
          <a:p>
            <a:pPr lvl="0"/>
            <a:r>
              <a:rPr lang="fr-FR" sz="2000" dirty="0" smtClean="0">
                <a:latin typeface="Arial Narrow" pitchFamily="34" charset="0"/>
              </a:rPr>
              <a:t>11 bureaux sur 12,  ont été déjà contactés pour réaliser des études PV</a:t>
            </a:r>
          </a:p>
          <a:p>
            <a:pPr lvl="0"/>
            <a:r>
              <a:rPr lang="fr-FR" sz="2000" dirty="0" smtClean="0">
                <a:latin typeface="Arial Narrow" pitchFamily="34" charset="0"/>
              </a:rPr>
              <a:t>Tous les bureaux ayant répondu au questionnaire ont des connaissances sur la technologie du solaire PV. Ces connaissances diffèrent selon les bureaux:  </a:t>
            </a:r>
          </a:p>
          <a:p>
            <a:pPr lvl="1"/>
            <a:r>
              <a:rPr lang="fr-FR" sz="1800" dirty="0" smtClean="0">
                <a:solidFill>
                  <a:schemeClr val="tx1"/>
                </a:solidFill>
                <a:latin typeface="Arial Narrow" pitchFamily="34" charset="0"/>
              </a:rPr>
              <a:t>42% jugent que leurs connaissances sont suffisamment approfondies/ différents aspects des projets PV ;</a:t>
            </a:r>
          </a:p>
          <a:p>
            <a:pPr lvl="1"/>
            <a:r>
              <a:rPr lang="fr-FR" sz="1800" dirty="0" smtClean="0">
                <a:solidFill>
                  <a:schemeClr val="tx1"/>
                </a:solidFill>
                <a:latin typeface="Arial Narrow" pitchFamily="34" charset="0"/>
              </a:rPr>
              <a:t>33% des bureaux trouvent que leurs connaissances sont significatives dans le domaine</a:t>
            </a:r>
          </a:p>
          <a:p>
            <a:pPr lvl="1"/>
            <a:r>
              <a:rPr lang="fr-FR" sz="1800" dirty="0" smtClean="0">
                <a:solidFill>
                  <a:schemeClr val="tx1"/>
                </a:solidFill>
                <a:latin typeface="Arial Narrow" pitchFamily="34" charset="0"/>
              </a:rPr>
              <a:t>25% ont confirmé que leurs connaissances sont limitées</a:t>
            </a:r>
          </a:p>
          <a:p>
            <a:pPr lvl="0"/>
            <a:r>
              <a:rPr lang="fr-FR" sz="2000" dirty="0" smtClean="0">
                <a:latin typeface="Arial Narrow" pitchFamily="34" charset="0"/>
              </a:rPr>
              <a:t>Uniquement 5 bureaux ont participé antérieurement à des formations sur le solaire PV.</a:t>
            </a:r>
          </a:p>
          <a:p>
            <a:pPr lvl="0"/>
            <a:r>
              <a:rPr lang="fr-FR" sz="2000" dirty="0" smtClean="0">
                <a:latin typeface="Arial Narrow" pitchFamily="34" charset="0"/>
              </a:rPr>
              <a:t>75% des bureaux ont une expérience avec l’élaboration des études des installations solaires PV. Le périmètre et la consistance des études réalisées diffèrent selon les objets des marchés conclus par les différents bureaux.</a:t>
            </a:r>
            <a:endParaRPr lang="fr-FR" sz="1800" dirty="0">
              <a:latin typeface="Arial Narrow" pitchFamily="34" charset="0"/>
            </a:endParaRPr>
          </a:p>
        </p:txBody>
      </p:sp>
      <p:sp>
        <p:nvSpPr>
          <p:cNvPr id="4" name="Titre 1"/>
          <p:cNvSpPr>
            <a:spLocks noGrp="1"/>
          </p:cNvSpPr>
          <p:nvPr>
            <p:ph type="title"/>
          </p:nvPr>
        </p:nvSpPr>
        <p:spPr/>
        <p:txBody>
          <a:bodyPr/>
          <a:lstStyle/>
          <a:p>
            <a:r>
              <a:rPr lang="fr-FR" dirty="0" smtClean="0"/>
              <a:t>Résultats de l’enquête</a:t>
            </a:r>
            <a:endParaRPr lang="fr-F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301752" y="1527048"/>
            <a:ext cx="8503920" cy="2261992"/>
          </a:xfrm>
        </p:spPr>
        <p:txBody>
          <a:bodyPr>
            <a:noAutofit/>
          </a:bodyPr>
          <a:lstStyle/>
          <a:p>
            <a:pPr lvl="0">
              <a:lnSpc>
                <a:spcPct val="120000"/>
              </a:lnSpc>
              <a:spcBef>
                <a:spcPts val="600"/>
              </a:spcBef>
            </a:pPr>
            <a:r>
              <a:rPr lang="fr-FR" sz="2000" dirty="0" smtClean="0"/>
              <a:t>Uniquement 42% des BE ont utilisé des programmes de calcul et des logiciels d’analyse et de simulation des installations solaires PV.</a:t>
            </a:r>
          </a:p>
          <a:p>
            <a:pPr lvl="0">
              <a:lnSpc>
                <a:spcPct val="120000"/>
              </a:lnSpc>
              <a:spcBef>
                <a:spcPts val="600"/>
              </a:spcBef>
            </a:pPr>
            <a:r>
              <a:rPr lang="fr-FR" sz="2000" dirty="0" smtClean="0"/>
              <a:t>100% des bureaux ont exprimé leur intention à participer à des actions de formation portant sur l’énergie solaire PV.</a:t>
            </a:r>
          </a:p>
          <a:p>
            <a:pPr lvl="0">
              <a:lnSpc>
                <a:spcPct val="120000"/>
              </a:lnSpc>
              <a:spcBef>
                <a:spcPts val="600"/>
              </a:spcBef>
            </a:pPr>
            <a:r>
              <a:rPr lang="fr-FR" sz="2000" dirty="0" smtClean="0"/>
              <a:t>La durée de la formation ne devrait pas dépasser 5 jours (moyenne)</a:t>
            </a:r>
          </a:p>
          <a:p>
            <a:pPr lvl="0">
              <a:lnSpc>
                <a:spcPct val="120000"/>
              </a:lnSpc>
              <a:spcBef>
                <a:spcPts val="600"/>
              </a:spcBef>
            </a:pPr>
            <a:r>
              <a:rPr lang="fr-FR" sz="2000" dirty="0" smtClean="0"/>
              <a:t>Thèmes de la formation:</a:t>
            </a:r>
            <a:endParaRPr lang="fr-FR" sz="2000" dirty="0"/>
          </a:p>
        </p:txBody>
      </p:sp>
      <p:sp>
        <p:nvSpPr>
          <p:cNvPr id="4" name="Titre 1"/>
          <p:cNvSpPr>
            <a:spLocks noGrp="1"/>
          </p:cNvSpPr>
          <p:nvPr>
            <p:ph type="title"/>
          </p:nvPr>
        </p:nvSpPr>
        <p:spPr/>
        <p:txBody>
          <a:bodyPr/>
          <a:lstStyle/>
          <a:p>
            <a:r>
              <a:rPr lang="fr-FR" dirty="0" smtClean="0"/>
              <a:t>Résultats de l’enquête</a:t>
            </a:r>
            <a:endParaRPr lang="fr-FR" dirty="0"/>
          </a:p>
        </p:txBody>
      </p:sp>
      <p:graphicFrame>
        <p:nvGraphicFramePr>
          <p:cNvPr id="5" name="Tableau 4"/>
          <p:cNvGraphicFramePr>
            <a:graphicFrameLocks noGrp="1"/>
          </p:cNvGraphicFramePr>
          <p:nvPr/>
        </p:nvGraphicFramePr>
        <p:xfrm>
          <a:off x="1331640" y="4293096"/>
          <a:ext cx="6192688" cy="1844763"/>
        </p:xfrm>
        <a:graphic>
          <a:graphicData uri="http://schemas.openxmlformats.org/drawingml/2006/table">
            <a:tbl>
              <a:tblPr/>
              <a:tblGrid>
                <a:gridCol w="4269715"/>
                <a:gridCol w="1922973"/>
              </a:tblGrid>
              <a:tr h="256033">
                <a:tc>
                  <a:txBody>
                    <a:bodyPr/>
                    <a:lstStyle/>
                    <a:p>
                      <a:pPr algn="ctr">
                        <a:lnSpc>
                          <a:spcPct val="115000"/>
                        </a:lnSpc>
                        <a:spcBef>
                          <a:spcPts val="600"/>
                        </a:spcBef>
                        <a:spcAft>
                          <a:spcPts val="0"/>
                        </a:spcAft>
                      </a:pPr>
                      <a:r>
                        <a:rPr lang="fr-FR" sz="2000" dirty="0" smtClean="0">
                          <a:solidFill>
                            <a:srgbClr val="FFFFFF"/>
                          </a:solidFill>
                          <a:latin typeface="Calibri"/>
                          <a:ea typeface="Times New Roman"/>
                          <a:cs typeface="Calibri"/>
                        </a:rPr>
                        <a:t>Thème</a:t>
                      </a:r>
                      <a:endParaRPr lang="fr-FR" sz="2400" dirty="0">
                        <a:latin typeface="Calibri"/>
                        <a:ea typeface="Calibri"/>
                        <a:cs typeface="Arial"/>
                      </a:endParaRPr>
                    </a:p>
                  </a:txBody>
                  <a:tcPr marL="44450" marR="44450"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ctr">
                        <a:lnSpc>
                          <a:spcPct val="115000"/>
                        </a:lnSpc>
                        <a:spcBef>
                          <a:spcPts val="600"/>
                        </a:spcBef>
                        <a:spcAft>
                          <a:spcPts val="0"/>
                        </a:spcAft>
                      </a:pPr>
                      <a:r>
                        <a:rPr lang="fr-FR" sz="2000" dirty="0" smtClean="0">
                          <a:solidFill>
                            <a:srgbClr val="FFFFFF"/>
                          </a:solidFill>
                          <a:latin typeface="Calibri"/>
                          <a:ea typeface="Times New Roman"/>
                          <a:cs typeface="Calibri"/>
                        </a:rPr>
                        <a:t>%</a:t>
                      </a:r>
                      <a:endParaRPr lang="fr-FR" sz="2400" dirty="0">
                        <a:latin typeface="Calibri"/>
                        <a:ea typeface="Calibri"/>
                        <a:cs typeface="Arial"/>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r>
              <a:tr h="462142">
                <a:tc>
                  <a:txBody>
                    <a:bodyPr/>
                    <a:lstStyle/>
                    <a:p>
                      <a:pPr algn="ctr">
                        <a:lnSpc>
                          <a:spcPct val="115000"/>
                        </a:lnSpc>
                        <a:spcBef>
                          <a:spcPts val="600"/>
                        </a:spcBef>
                        <a:spcAft>
                          <a:spcPts val="0"/>
                        </a:spcAft>
                      </a:pPr>
                      <a:r>
                        <a:rPr lang="fr-FR" sz="2000">
                          <a:solidFill>
                            <a:srgbClr val="000000"/>
                          </a:solidFill>
                          <a:latin typeface="Calibri"/>
                          <a:ea typeface="Times New Roman"/>
                          <a:cs typeface="Calibri"/>
                        </a:rPr>
                        <a:t>Aspects techniques</a:t>
                      </a:r>
                      <a:endParaRPr lang="fr-FR" sz="2400">
                        <a:latin typeface="Calibri"/>
                        <a:ea typeface="Calibri"/>
                        <a:cs typeface="Arial"/>
                      </a:endParaRPr>
                    </a:p>
                  </a:txBody>
                  <a:tcPr marL="44450" marR="44450"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5000"/>
                        </a:lnSpc>
                        <a:spcBef>
                          <a:spcPts val="600"/>
                        </a:spcBef>
                        <a:spcAft>
                          <a:spcPts val="0"/>
                        </a:spcAft>
                      </a:pPr>
                      <a:r>
                        <a:rPr lang="fr-FR" sz="2000" dirty="0">
                          <a:solidFill>
                            <a:srgbClr val="000000"/>
                          </a:solidFill>
                          <a:latin typeface="Calibri"/>
                          <a:ea typeface="Times New Roman"/>
                          <a:cs typeface="Calibri"/>
                        </a:rPr>
                        <a:t>83%</a:t>
                      </a:r>
                      <a:endParaRPr lang="fr-FR" sz="2400" dirty="0">
                        <a:latin typeface="Calibri"/>
                        <a:ea typeface="Calibri"/>
                        <a:cs typeface="Arial"/>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504056">
                <a:tc>
                  <a:txBody>
                    <a:bodyPr/>
                    <a:lstStyle/>
                    <a:p>
                      <a:pPr algn="ctr">
                        <a:lnSpc>
                          <a:spcPct val="115000"/>
                        </a:lnSpc>
                        <a:spcBef>
                          <a:spcPts val="600"/>
                        </a:spcBef>
                        <a:spcAft>
                          <a:spcPts val="0"/>
                        </a:spcAft>
                      </a:pPr>
                      <a:r>
                        <a:rPr lang="fr-FR" sz="2000">
                          <a:solidFill>
                            <a:srgbClr val="000000"/>
                          </a:solidFill>
                          <a:latin typeface="Calibri"/>
                          <a:ea typeface="Times New Roman"/>
                          <a:cs typeface="Calibri"/>
                        </a:rPr>
                        <a:t>Aspects économiques</a:t>
                      </a:r>
                      <a:endParaRPr lang="fr-FR" sz="2400">
                        <a:latin typeface="Calibri"/>
                        <a:ea typeface="Calibri"/>
                        <a:cs typeface="Arial"/>
                      </a:endParaRPr>
                    </a:p>
                  </a:txBody>
                  <a:tcPr marL="44450" marR="44450"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5000"/>
                        </a:lnSpc>
                        <a:spcBef>
                          <a:spcPts val="600"/>
                        </a:spcBef>
                        <a:spcAft>
                          <a:spcPts val="0"/>
                        </a:spcAft>
                      </a:pPr>
                      <a:r>
                        <a:rPr lang="fr-FR" sz="2000" dirty="0">
                          <a:solidFill>
                            <a:srgbClr val="000000"/>
                          </a:solidFill>
                          <a:latin typeface="Calibri"/>
                          <a:ea typeface="Times New Roman"/>
                          <a:cs typeface="Calibri"/>
                        </a:rPr>
                        <a:t>83%</a:t>
                      </a:r>
                      <a:endParaRPr lang="fr-FR" sz="2400" dirty="0">
                        <a:latin typeface="Calibri"/>
                        <a:ea typeface="Calibri"/>
                        <a:cs typeface="Arial"/>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528045">
                <a:tc>
                  <a:txBody>
                    <a:bodyPr/>
                    <a:lstStyle/>
                    <a:p>
                      <a:pPr algn="ctr">
                        <a:lnSpc>
                          <a:spcPct val="115000"/>
                        </a:lnSpc>
                        <a:spcBef>
                          <a:spcPts val="600"/>
                        </a:spcBef>
                        <a:spcAft>
                          <a:spcPts val="0"/>
                        </a:spcAft>
                      </a:pPr>
                      <a:r>
                        <a:rPr lang="fr-FR" sz="2000" dirty="0">
                          <a:solidFill>
                            <a:srgbClr val="000000"/>
                          </a:solidFill>
                          <a:latin typeface="Calibri"/>
                          <a:ea typeface="Times New Roman"/>
                          <a:cs typeface="Calibri"/>
                        </a:rPr>
                        <a:t>Aspects administratifs et règlementaires</a:t>
                      </a:r>
                      <a:endParaRPr lang="fr-FR" sz="2400" dirty="0">
                        <a:latin typeface="Calibri"/>
                        <a:ea typeface="Calibri"/>
                        <a:cs typeface="Arial"/>
                      </a:endParaRPr>
                    </a:p>
                  </a:txBody>
                  <a:tcPr marL="44450" marR="44450"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5000"/>
                        </a:lnSpc>
                        <a:spcBef>
                          <a:spcPts val="600"/>
                        </a:spcBef>
                        <a:spcAft>
                          <a:spcPts val="0"/>
                        </a:spcAft>
                      </a:pPr>
                      <a:r>
                        <a:rPr lang="fr-FR" sz="2000" dirty="0">
                          <a:solidFill>
                            <a:srgbClr val="000000"/>
                          </a:solidFill>
                          <a:latin typeface="Calibri"/>
                          <a:ea typeface="Times New Roman"/>
                          <a:cs typeface="Calibri"/>
                        </a:rPr>
                        <a:t>67%</a:t>
                      </a:r>
                      <a:endParaRPr lang="fr-FR" sz="2400" dirty="0">
                        <a:latin typeface="Calibri"/>
                        <a:ea typeface="Calibri"/>
                        <a:cs typeface="Arial"/>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b="1" dirty="0" smtClean="0"/>
              <a:t>Besoins en formation des BE</a:t>
            </a:r>
          </a:p>
        </p:txBody>
      </p:sp>
      <p:sp>
        <p:nvSpPr>
          <p:cNvPr id="3" name="Espace réservé du contenu 2"/>
          <p:cNvSpPr>
            <a:spLocks noGrp="1"/>
          </p:cNvSpPr>
          <p:nvPr>
            <p:ph sz="quarter" idx="1"/>
          </p:nvPr>
        </p:nvSpPr>
        <p:spPr/>
        <p:txBody>
          <a:bodyPr>
            <a:normAutofit/>
          </a:bodyPr>
          <a:lstStyle/>
          <a:p>
            <a:r>
              <a:rPr lang="fr-FR" sz="2200" dirty="0" smtClean="0"/>
              <a:t>Plan de formation:</a:t>
            </a:r>
          </a:p>
          <a:p>
            <a:pPr lvl="1"/>
            <a:r>
              <a:rPr lang="fr-FR" sz="1800" dirty="0" smtClean="0">
                <a:solidFill>
                  <a:schemeClr val="tx1"/>
                </a:solidFill>
              </a:rPr>
              <a:t>Durée de la formation: 4 jours</a:t>
            </a:r>
          </a:p>
          <a:p>
            <a:pPr lvl="1"/>
            <a:r>
              <a:rPr lang="fr-FR" sz="1800" dirty="0" smtClean="0">
                <a:solidFill>
                  <a:schemeClr val="tx1"/>
                </a:solidFill>
              </a:rPr>
              <a:t>Prestataires souhaitant s’impliquer dans les études d’installations solaires PV raccordés au réseau.</a:t>
            </a:r>
          </a:p>
          <a:p>
            <a:pPr lvl="1"/>
            <a:r>
              <a:rPr lang="fr-FR" sz="1800" dirty="0" smtClean="0">
                <a:solidFill>
                  <a:schemeClr val="tx1"/>
                </a:solidFill>
              </a:rPr>
              <a:t>Ingénieurs appartenant aux structures de BE et d’IC ainsi qu’experts-auditeurs spécialisés en électricité.</a:t>
            </a:r>
          </a:p>
          <a:p>
            <a:endParaRPr lang="fr-FR" sz="2000" dirty="0" smtClean="0"/>
          </a:p>
          <a:p>
            <a:pPr>
              <a:buNone/>
            </a:pPr>
            <a:r>
              <a:rPr lang="fr-FR" sz="2000" dirty="0" smtClean="0"/>
              <a:t> </a:t>
            </a:r>
            <a:endParaRPr lang="fr-FR" sz="2000" dirty="0"/>
          </a:p>
        </p:txBody>
      </p:sp>
      <p:sp>
        <p:nvSpPr>
          <p:cNvPr id="5" name="Espace réservé du contenu 2"/>
          <p:cNvSpPr txBox="1">
            <a:spLocks/>
          </p:cNvSpPr>
          <p:nvPr/>
        </p:nvSpPr>
        <p:spPr>
          <a:xfrm>
            <a:off x="3995936" y="4365104"/>
            <a:ext cx="4824536" cy="1872208"/>
          </a:xfrm>
          <a:prstGeom prst="rect">
            <a:avLst/>
          </a:prstGeom>
          <a:solidFill>
            <a:schemeClr val="accent3">
              <a:lumMod val="40000"/>
              <a:lumOff val="60000"/>
            </a:schemeClr>
          </a:solidFill>
        </p:spPr>
        <p:style>
          <a:lnRef idx="2">
            <a:schemeClr val="accent1"/>
          </a:lnRef>
          <a:fillRef idx="1">
            <a:schemeClr val="lt1"/>
          </a:fillRef>
          <a:effectRef idx="0">
            <a:schemeClr val="accent1"/>
          </a:effectRef>
          <a:fontRef idx="minor">
            <a:schemeClr val="dk1"/>
          </a:fontRef>
        </p:style>
        <p:txBody>
          <a:bodyPr vert="horz">
            <a:noAutofit/>
          </a:bodyPr>
          <a:lstStyle/>
          <a:p>
            <a:pPr algn="just">
              <a:buClr>
                <a:schemeClr val="accent1">
                  <a:lumMod val="50000"/>
                </a:schemeClr>
              </a:buClr>
              <a:buFont typeface="Arial" pitchFamily="34" charset="0"/>
              <a:buChar char="•"/>
            </a:pPr>
            <a:r>
              <a:rPr lang="fr-FR" sz="1600" dirty="0" smtClean="0"/>
              <a:t>Les conditions d’accès à la formation ;</a:t>
            </a:r>
          </a:p>
          <a:p>
            <a:pPr algn="just">
              <a:buClr>
                <a:schemeClr val="accent1">
                  <a:lumMod val="50000"/>
                </a:schemeClr>
              </a:buClr>
              <a:buFont typeface="Arial" pitchFamily="34" charset="0"/>
              <a:buChar char="•"/>
            </a:pPr>
            <a:r>
              <a:rPr lang="fr-FR" sz="1600" dirty="0" smtClean="0"/>
              <a:t>Les compétences acquises à travers la formation ;</a:t>
            </a:r>
          </a:p>
          <a:p>
            <a:pPr algn="just">
              <a:buClr>
                <a:schemeClr val="accent1">
                  <a:lumMod val="50000"/>
                </a:schemeClr>
              </a:buClr>
              <a:buFont typeface="Arial" pitchFamily="34" charset="0"/>
              <a:buChar char="•"/>
            </a:pPr>
            <a:r>
              <a:rPr lang="fr-FR" sz="1600" dirty="0" smtClean="0"/>
              <a:t>Les objectifs pédagogiques ;</a:t>
            </a:r>
          </a:p>
          <a:p>
            <a:pPr algn="just">
              <a:buClr>
                <a:schemeClr val="accent1">
                  <a:lumMod val="50000"/>
                </a:schemeClr>
              </a:buClr>
              <a:buFont typeface="Arial" pitchFamily="34" charset="0"/>
              <a:buChar char="•"/>
            </a:pPr>
            <a:r>
              <a:rPr lang="fr-FR" sz="1600" dirty="0" smtClean="0"/>
              <a:t>La liste des modules de la formation et leurs volumes horaires ;</a:t>
            </a:r>
          </a:p>
          <a:p>
            <a:pPr algn="just">
              <a:buClr>
                <a:schemeClr val="accent1">
                  <a:lumMod val="50000"/>
                </a:schemeClr>
              </a:buClr>
              <a:buFont typeface="Arial" pitchFamily="34" charset="0"/>
              <a:buChar char="•"/>
            </a:pPr>
            <a:r>
              <a:rPr lang="fr-FR" sz="1600" dirty="0" smtClean="0"/>
              <a:t>Le thème et les éléments de contenu de chaque module ainsi que ses critères d’évaluation.</a:t>
            </a:r>
            <a:endParaRPr lang="fr-FR" sz="1600" dirty="0"/>
          </a:p>
        </p:txBody>
      </p:sp>
      <p:sp>
        <p:nvSpPr>
          <p:cNvPr id="6" name="Espace réservé du contenu 2"/>
          <p:cNvSpPr txBox="1">
            <a:spLocks/>
          </p:cNvSpPr>
          <p:nvPr/>
        </p:nvSpPr>
        <p:spPr>
          <a:xfrm>
            <a:off x="3995936" y="4005064"/>
            <a:ext cx="1944216" cy="315416"/>
          </a:xfrm>
          <a:prstGeom prst="rect">
            <a:avLst/>
          </a:prstGeom>
          <a:solidFill>
            <a:schemeClr val="accent3">
              <a:lumMod val="40000"/>
              <a:lumOff val="60000"/>
            </a:schemeClr>
          </a:solidFill>
        </p:spPr>
        <p:style>
          <a:lnRef idx="2">
            <a:schemeClr val="accent1"/>
          </a:lnRef>
          <a:fillRef idx="1">
            <a:schemeClr val="lt1"/>
          </a:fillRef>
          <a:effectRef idx="0">
            <a:schemeClr val="accent1"/>
          </a:effectRef>
          <a:fontRef idx="minor">
            <a:schemeClr val="dk1"/>
          </a:fontRef>
        </p:style>
        <p:txBody>
          <a:bodyPr vert="horz">
            <a:noAutofit/>
          </a:bodyPr>
          <a:lstStyle/>
          <a:p>
            <a:pPr algn="just">
              <a:buClr>
                <a:schemeClr val="accent1">
                  <a:lumMod val="50000"/>
                </a:schemeClr>
              </a:buClr>
            </a:pPr>
            <a:r>
              <a:rPr lang="fr-FR" sz="1400" b="1" dirty="0" smtClean="0">
                <a:solidFill>
                  <a:srgbClr val="C00000"/>
                </a:solidFill>
              </a:rPr>
              <a:t>Plan de formation</a:t>
            </a:r>
            <a:endParaRPr lang="fr-FR" sz="1400" b="1" dirty="0">
              <a:solidFill>
                <a:srgbClr val="C00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a:t>
            </a:r>
            <a:endParaRPr lang="fr-FR" dirty="0"/>
          </a:p>
        </p:txBody>
      </p:sp>
      <p:sp>
        <p:nvSpPr>
          <p:cNvPr id="3" name="Espace réservé du contenu 2"/>
          <p:cNvSpPr>
            <a:spLocks noGrp="1"/>
          </p:cNvSpPr>
          <p:nvPr>
            <p:ph sz="quarter" idx="1"/>
          </p:nvPr>
        </p:nvSpPr>
        <p:spPr/>
        <p:txBody>
          <a:bodyPr>
            <a:normAutofit/>
          </a:bodyPr>
          <a:lstStyle/>
          <a:p>
            <a:pPr marL="457200" indent="-457200">
              <a:lnSpc>
                <a:spcPct val="150000"/>
              </a:lnSpc>
              <a:buFont typeface="+mj-lt"/>
              <a:buAutoNum type="arabicPeriod"/>
            </a:pPr>
            <a:r>
              <a:rPr lang="fr-FR" sz="2800" dirty="0" smtClean="0">
                <a:solidFill>
                  <a:schemeClr val="bg1">
                    <a:lumMod val="50000"/>
                  </a:schemeClr>
                </a:solidFill>
              </a:rPr>
              <a:t>Contexte et objectifs de l’étude</a:t>
            </a:r>
          </a:p>
          <a:p>
            <a:pPr marL="457200" indent="-457200">
              <a:lnSpc>
                <a:spcPct val="150000"/>
              </a:lnSpc>
              <a:buFont typeface="+mj-lt"/>
              <a:buAutoNum type="arabicPeriod"/>
            </a:pPr>
            <a:r>
              <a:rPr lang="fr-FR" sz="2800" dirty="0" smtClean="0">
                <a:solidFill>
                  <a:schemeClr val="bg1">
                    <a:lumMod val="50000"/>
                  </a:schemeClr>
                </a:solidFill>
              </a:rPr>
              <a:t>Marché potentiel des études solaires PV</a:t>
            </a:r>
          </a:p>
          <a:p>
            <a:pPr marL="457200" indent="-457200">
              <a:lnSpc>
                <a:spcPct val="150000"/>
              </a:lnSpc>
              <a:buFont typeface="+mj-lt"/>
              <a:buAutoNum type="arabicPeriod"/>
            </a:pPr>
            <a:r>
              <a:rPr lang="fr-FR" sz="2800" dirty="0" smtClean="0">
                <a:solidFill>
                  <a:schemeClr val="bg1">
                    <a:lumMod val="50000"/>
                  </a:schemeClr>
                </a:solidFill>
              </a:rPr>
              <a:t>Profil des BE intervenants</a:t>
            </a:r>
          </a:p>
          <a:p>
            <a:pPr marL="457200" indent="-457200">
              <a:lnSpc>
                <a:spcPct val="150000"/>
              </a:lnSpc>
              <a:buFont typeface="+mj-lt"/>
              <a:buAutoNum type="arabicPeriod"/>
            </a:pPr>
            <a:r>
              <a:rPr lang="fr-FR" sz="2800" dirty="0" smtClean="0">
                <a:solidFill>
                  <a:schemeClr val="bg1">
                    <a:lumMod val="50000"/>
                  </a:schemeClr>
                </a:solidFill>
              </a:rPr>
              <a:t>Enquête / Besoins </a:t>
            </a:r>
            <a:r>
              <a:rPr lang="fr-FR" sz="2800" dirty="0" smtClean="0">
                <a:solidFill>
                  <a:schemeClr val="bg1">
                    <a:lumMod val="50000"/>
                  </a:schemeClr>
                </a:solidFill>
              </a:rPr>
              <a:t>en </a:t>
            </a:r>
            <a:r>
              <a:rPr lang="fr-FR" sz="2800" dirty="0" smtClean="0">
                <a:solidFill>
                  <a:schemeClr val="bg1">
                    <a:lumMod val="50000"/>
                  </a:schemeClr>
                </a:solidFill>
              </a:rPr>
              <a:t>formation</a:t>
            </a:r>
          </a:p>
          <a:p>
            <a:pPr marL="457200" indent="-457200">
              <a:lnSpc>
                <a:spcPct val="150000"/>
              </a:lnSpc>
              <a:buFont typeface="+mj-lt"/>
              <a:buAutoNum type="arabicPeriod"/>
            </a:pPr>
            <a:r>
              <a:rPr lang="fr-FR" sz="2800" dirty="0" smtClean="0">
                <a:solidFill>
                  <a:srgbClr val="002060"/>
                </a:solidFill>
              </a:rPr>
              <a:t>Consistance des </a:t>
            </a:r>
            <a:r>
              <a:rPr lang="fr-FR" sz="2800" dirty="0" smtClean="0">
                <a:solidFill>
                  <a:srgbClr val="002060"/>
                </a:solidFill>
              </a:rPr>
              <a:t>études de faisabilité</a:t>
            </a:r>
            <a:endParaRPr lang="fr-FR" sz="2800" dirty="0" smtClean="0">
              <a:solidFill>
                <a:srgbClr val="002060"/>
              </a:solidFill>
            </a:endParaRPr>
          </a:p>
          <a:p>
            <a:pPr marL="457200" indent="-457200">
              <a:lnSpc>
                <a:spcPct val="150000"/>
              </a:lnSpc>
              <a:buFont typeface="+mj-lt"/>
              <a:buAutoNum type="arabicPeriod"/>
            </a:pPr>
            <a:r>
              <a:rPr lang="fr-FR" sz="2800" dirty="0" smtClean="0">
                <a:solidFill>
                  <a:schemeClr val="bg1">
                    <a:lumMod val="50000"/>
                  </a:schemeClr>
                </a:solidFill>
              </a:rPr>
              <a:t>Processus d’intégration des bureaux d’études</a:t>
            </a:r>
          </a:p>
          <a:p>
            <a:pPr marL="457200" indent="-457200">
              <a:lnSpc>
                <a:spcPct val="150000"/>
              </a:lnSpc>
              <a:buFont typeface="+mj-lt"/>
              <a:buAutoNum type="arabicPeriod"/>
            </a:pPr>
            <a:endParaRPr lang="fr-FR" sz="2400" dirty="0" smtClean="0">
              <a:solidFill>
                <a:srgbClr val="002060"/>
              </a:solidFill>
            </a:endParaRPr>
          </a:p>
          <a:p>
            <a:pPr marL="514350" indent="-514350">
              <a:lnSpc>
                <a:spcPct val="150000"/>
              </a:lnSpc>
              <a:buFont typeface="+mj-lt"/>
              <a:buAutoNum type="arabicPeriod"/>
            </a:pPr>
            <a:endParaRPr lang="fr-FR" dirty="0" smtClean="0">
              <a:solidFill>
                <a:srgbClr val="002060"/>
              </a:solidFill>
            </a:endParaRPr>
          </a:p>
          <a:p>
            <a:pPr marL="514350" indent="-514350">
              <a:lnSpc>
                <a:spcPct val="150000"/>
              </a:lnSpc>
              <a:buFont typeface="+mj-lt"/>
              <a:buAutoNum type="arabicPeriod"/>
            </a:pPr>
            <a:endParaRPr lang="fr-FR" dirty="0">
              <a:solidFill>
                <a:srgbClr val="00206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Consistance de l’étude</a:t>
            </a:r>
            <a:endParaRPr lang="fr-FR" dirty="0"/>
          </a:p>
        </p:txBody>
      </p:sp>
      <p:sp>
        <p:nvSpPr>
          <p:cNvPr id="3" name="Espace réservé du contenu 2"/>
          <p:cNvSpPr>
            <a:spLocks noGrp="1"/>
          </p:cNvSpPr>
          <p:nvPr>
            <p:ph sz="quarter" idx="1"/>
          </p:nvPr>
        </p:nvSpPr>
        <p:spPr/>
        <p:txBody>
          <a:bodyPr>
            <a:normAutofit/>
          </a:bodyPr>
          <a:lstStyle/>
          <a:p>
            <a:r>
              <a:rPr lang="fr-FR" sz="2200" dirty="0" smtClean="0">
                <a:latin typeface="Arial Narrow" pitchFamily="34" charset="0"/>
              </a:rPr>
              <a:t>Toute étude de faisabilité portant sur la réalisation d’une installation solaire PV raccordée au réseau devra être initiée par une ou des visites du bâtiment ou de l’ensemble des bâtiments, objet de l’étude, afin de prendre connaissance de leurs caractéristiques et d’identifier les contraintes techniques et architecturales ainsi que les sources potentiels d’ombrage pouvant influencer la mise en place de l’installation solaire. </a:t>
            </a:r>
          </a:p>
          <a:p>
            <a:r>
              <a:rPr lang="fr-FR" sz="2200" dirty="0" smtClean="0">
                <a:latin typeface="Arial Narrow" pitchFamily="34" charset="0"/>
              </a:rPr>
              <a:t>Après ces visites et la collecte de tous les documents et les données nécessaires (plans, factures d’électricité, caractéristiques du transformateur…), le prestataire  procédera à l’élaboration de l’étude de faisabilité selon un modèle standard</a:t>
            </a:r>
          </a:p>
          <a:p>
            <a:endParaRPr lang="fr-F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Consistance de l’étude</a:t>
            </a:r>
            <a:endParaRPr lang="fr-FR" dirty="0"/>
          </a:p>
        </p:txBody>
      </p:sp>
      <p:sp>
        <p:nvSpPr>
          <p:cNvPr id="3" name="Espace réservé du contenu 2"/>
          <p:cNvSpPr>
            <a:spLocks noGrp="1"/>
          </p:cNvSpPr>
          <p:nvPr>
            <p:ph sz="quarter" idx="1"/>
          </p:nvPr>
        </p:nvSpPr>
        <p:spPr/>
        <p:txBody>
          <a:bodyPr>
            <a:normAutofit fontScale="92500" lnSpcReduction="10000"/>
          </a:bodyPr>
          <a:lstStyle/>
          <a:p>
            <a:pPr lvl="0"/>
            <a:r>
              <a:rPr lang="fr-FR" sz="2400" dirty="0" smtClean="0">
                <a:solidFill>
                  <a:srgbClr val="C00000"/>
                </a:solidFill>
              </a:rPr>
              <a:t>Une présentation générale de l’établissement :</a:t>
            </a:r>
          </a:p>
          <a:p>
            <a:pPr lvl="1">
              <a:buClr>
                <a:srgbClr val="C00000"/>
              </a:buClr>
            </a:pPr>
            <a:r>
              <a:rPr lang="fr-FR" dirty="0" smtClean="0">
                <a:solidFill>
                  <a:schemeClr val="tx1"/>
                </a:solidFill>
                <a:latin typeface="Arial Narrow" pitchFamily="34" charset="0"/>
              </a:rPr>
              <a:t>Nom et coordonnées de l’établissement,</a:t>
            </a:r>
          </a:p>
          <a:p>
            <a:pPr lvl="1">
              <a:buClr>
                <a:srgbClr val="C00000"/>
              </a:buClr>
            </a:pPr>
            <a:r>
              <a:rPr lang="fr-FR" dirty="0" smtClean="0">
                <a:solidFill>
                  <a:schemeClr val="tx1"/>
                </a:solidFill>
                <a:latin typeface="Arial Narrow" pitchFamily="34" charset="0"/>
              </a:rPr>
              <a:t>Nom et coordonnées du responsable chargé du projet au sein de l’établissement,</a:t>
            </a:r>
          </a:p>
          <a:p>
            <a:pPr lvl="1">
              <a:buClr>
                <a:srgbClr val="C00000"/>
              </a:buClr>
            </a:pPr>
            <a:r>
              <a:rPr lang="fr-FR" dirty="0" smtClean="0">
                <a:solidFill>
                  <a:schemeClr val="tx1"/>
                </a:solidFill>
                <a:latin typeface="Arial Narrow" pitchFamily="34" charset="0"/>
              </a:rPr>
              <a:t>Tension de raccordement de l’établissement au réseau électrique,</a:t>
            </a:r>
          </a:p>
          <a:p>
            <a:pPr lvl="1">
              <a:buClr>
                <a:srgbClr val="C00000"/>
              </a:buClr>
            </a:pPr>
            <a:r>
              <a:rPr lang="fr-FR" dirty="0" smtClean="0">
                <a:solidFill>
                  <a:schemeClr val="tx1"/>
                </a:solidFill>
                <a:latin typeface="Arial Narrow" pitchFamily="34" charset="0"/>
              </a:rPr>
              <a:t>Référence du compteur électrique,</a:t>
            </a:r>
          </a:p>
          <a:p>
            <a:pPr lvl="1">
              <a:buClr>
                <a:srgbClr val="C00000"/>
              </a:buClr>
            </a:pPr>
            <a:r>
              <a:rPr lang="fr-FR" dirty="0" smtClean="0">
                <a:solidFill>
                  <a:schemeClr val="tx1"/>
                </a:solidFill>
                <a:latin typeface="Arial Narrow" pitchFamily="34" charset="0"/>
              </a:rPr>
              <a:t>Puissance souscrite de l’abonnement STEG,</a:t>
            </a:r>
          </a:p>
          <a:p>
            <a:pPr lvl="1">
              <a:buClr>
                <a:srgbClr val="C00000"/>
              </a:buClr>
            </a:pPr>
            <a:r>
              <a:rPr lang="fr-FR" dirty="0" smtClean="0">
                <a:solidFill>
                  <a:schemeClr val="tx1"/>
                </a:solidFill>
                <a:latin typeface="Arial Narrow" pitchFamily="34" charset="0"/>
              </a:rPr>
              <a:t>Localisation du site de l’installation solaire PV projetée.</a:t>
            </a:r>
          </a:p>
          <a:p>
            <a:pPr lvl="1">
              <a:buClr>
                <a:srgbClr val="C00000"/>
              </a:buClr>
              <a:buNone/>
            </a:pPr>
            <a:endParaRPr lang="fr-FR" sz="1900" dirty="0" smtClean="0">
              <a:solidFill>
                <a:schemeClr val="tx1"/>
              </a:solidFill>
              <a:latin typeface="Arial Narrow" pitchFamily="34" charset="0"/>
            </a:endParaRPr>
          </a:p>
          <a:p>
            <a:r>
              <a:rPr lang="fr-FR" sz="2400" dirty="0" smtClean="0"/>
              <a:t> </a:t>
            </a:r>
            <a:r>
              <a:rPr lang="fr-FR" sz="2400" dirty="0" smtClean="0">
                <a:solidFill>
                  <a:srgbClr val="C00000"/>
                </a:solidFill>
              </a:rPr>
              <a:t>Une analyse de la consommation  électrique de l’établissement :</a:t>
            </a:r>
          </a:p>
          <a:p>
            <a:pPr lvl="1">
              <a:buClr>
                <a:srgbClr val="C00000"/>
              </a:buClr>
            </a:pPr>
            <a:r>
              <a:rPr lang="fr-FR" dirty="0" smtClean="0">
                <a:solidFill>
                  <a:schemeClr val="tx1"/>
                </a:solidFill>
                <a:latin typeface="Arial Narrow" pitchFamily="34" charset="0"/>
              </a:rPr>
              <a:t>Consommations électriques annuelles durant les 3 dernières années ;</a:t>
            </a:r>
          </a:p>
          <a:p>
            <a:pPr lvl="1">
              <a:buClr>
                <a:srgbClr val="C00000"/>
              </a:buClr>
            </a:pPr>
            <a:r>
              <a:rPr lang="fr-FR" dirty="0" smtClean="0">
                <a:solidFill>
                  <a:schemeClr val="tx1"/>
                </a:solidFill>
                <a:latin typeface="Arial Narrow" pitchFamily="34" charset="0"/>
              </a:rPr>
              <a:t>Consommations électriques mensuelles par poste horaire durant les 3 dernières années</a:t>
            </a:r>
          </a:p>
          <a:p>
            <a:pPr lvl="1">
              <a:buClr>
                <a:srgbClr val="C00000"/>
              </a:buClr>
            </a:pPr>
            <a:r>
              <a:rPr lang="fr-FR" dirty="0" smtClean="0">
                <a:solidFill>
                  <a:schemeClr val="tx1"/>
                </a:solidFill>
                <a:latin typeface="Arial Narrow" pitchFamily="34" charset="0"/>
              </a:rPr>
              <a:t>Courbes de charge journalières, mensuelles et annuelles.</a:t>
            </a:r>
          </a:p>
          <a:p>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a:t>
            </a:r>
            <a:endParaRPr lang="fr-FR" dirty="0"/>
          </a:p>
        </p:txBody>
      </p:sp>
      <p:sp>
        <p:nvSpPr>
          <p:cNvPr id="3" name="Espace réservé du contenu 2"/>
          <p:cNvSpPr>
            <a:spLocks noGrp="1"/>
          </p:cNvSpPr>
          <p:nvPr>
            <p:ph sz="quarter" idx="1"/>
          </p:nvPr>
        </p:nvSpPr>
        <p:spPr/>
        <p:txBody>
          <a:bodyPr>
            <a:normAutofit/>
          </a:bodyPr>
          <a:lstStyle/>
          <a:p>
            <a:pPr marL="457200" indent="-457200">
              <a:lnSpc>
                <a:spcPct val="150000"/>
              </a:lnSpc>
              <a:buFont typeface="+mj-lt"/>
              <a:buAutoNum type="arabicPeriod"/>
            </a:pPr>
            <a:r>
              <a:rPr lang="fr-FR" sz="2800" dirty="0" smtClean="0">
                <a:solidFill>
                  <a:srgbClr val="002060"/>
                </a:solidFill>
              </a:rPr>
              <a:t>Contexte et objectifs de l’étude</a:t>
            </a:r>
          </a:p>
          <a:p>
            <a:pPr marL="457200" indent="-457200">
              <a:lnSpc>
                <a:spcPct val="150000"/>
              </a:lnSpc>
              <a:buFont typeface="+mj-lt"/>
              <a:buAutoNum type="arabicPeriod"/>
            </a:pPr>
            <a:r>
              <a:rPr lang="fr-FR" sz="2800" dirty="0" smtClean="0">
                <a:solidFill>
                  <a:schemeClr val="bg1">
                    <a:lumMod val="50000"/>
                  </a:schemeClr>
                </a:solidFill>
              </a:rPr>
              <a:t>Marché potentiel des études solaires PV</a:t>
            </a:r>
          </a:p>
          <a:p>
            <a:pPr marL="457200" indent="-457200">
              <a:lnSpc>
                <a:spcPct val="150000"/>
              </a:lnSpc>
              <a:buFont typeface="+mj-lt"/>
              <a:buAutoNum type="arabicPeriod"/>
            </a:pPr>
            <a:r>
              <a:rPr lang="fr-FR" sz="2800" dirty="0" smtClean="0">
                <a:solidFill>
                  <a:schemeClr val="bg1">
                    <a:lumMod val="50000"/>
                  </a:schemeClr>
                </a:solidFill>
              </a:rPr>
              <a:t>Profil des BE intervenants</a:t>
            </a:r>
          </a:p>
          <a:p>
            <a:pPr marL="457200" indent="-457200">
              <a:lnSpc>
                <a:spcPct val="150000"/>
              </a:lnSpc>
              <a:buFont typeface="+mj-lt"/>
              <a:buAutoNum type="arabicPeriod"/>
            </a:pPr>
            <a:r>
              <a:rPr lang="fr-FR" sz="2800" dirty="0" smtClean="0">
                <a:solidFill>
                  <a:schemeClr val="bg1">
                    <a:lumMod val="50000"/>
                  </a:schemeClr>
                </a:solidFill>
              </a:rPr>
              <a:t>Enquête / Besoins </a:t>
            </a:r>
            <a:r>
              <a:rPr lang="fr-FR" sz="2800" dirty="0" smtClean="0">
                <a:solidFill>
                  <a:schemeClr val="bg1">
                    <a:lumMod val="50000"/>
                  </a:schemeClr>
                </a:solidFill>
              </a:rPr>
              <a:t>en </a:t>
            </a:r>
            <a:r>
              <a:rPr lang="fr-FR" sz="2800" dirty="0" smtClean="0">
                <a:solidFill>
                  <a:schemeClr val="bg1">
                    <a:lumMod val="50000"/>
                  </a:schemeClr>
                </a:solidFill>
              </a:rPr>
              <a:t>formation</a:t>
            </a:r>
          </a:p>
          <a:p>
            <a:pPr marL="457200" indent="-457200">
              <a:lnSpc>
                <a:spcPct val="150000"/>
              </a:lnSpc>
              <a:buFont typeface="+mj-lt"/>
              <a:buAutoNum type="arabicPeriod"/>
            </a:pPr>
            <a:r>
              <a:rPr lang="fr-FR" sz="2800" dirty="0" smtClean="0">
                <a:solidFill>
                  <a:schemeClr val="bg1">
                    <a:lumMod val="50000"/>
                  </a:schemeClr>
                </a:solidFill>
              </a:rPr>
              <a:t>Consistance des études</a:t>
            </a:r>
            <a:endParaRPr lang="fr-FR" sz="2800" dirty="0" smtClean="0">
              <a:solidFill>
                <a:schemeClr val="bg1">
                  <a:lumMod val="50000"/>
                </a:schemeClr>
              </a:solidFill>
            </a:endParaRPr>
          </a:p>
          <a:p>
            <a:pPr marL="457200" indent="-457200">
              <a:lnSpc>
                <a:spcPct val="150000"/>
              </a:lnSpc>
              <a:buFont typeface="+mj-lt"/>
              <a:buAutoNum type="arabicPeriod"/>
            </a:pPr>
            <a:r>
              <a:rPr lang="fr-FR" sz="2800" dirty="0" smtClean="0">
                <a:solidFill>
                  <a:schemeClr val="bg1">
                    <a:lumMod val="50000"/>
                  </a:schemeClr>
                </a:solidFill>
              </a:rPr>
              <a:t>Processus d’intégration des bureaux d’études</a:t>
            </a:r>
          </a:p>
          <a:p>
            <a:pPr marL="457200" indent="-457200">
              <a:lnSpc>
                <a:spcPct val="150000"/>
              </a:lnSpc>
              <a:buFont typeface="+mj-lt"/>
              <a:buAutoNum type="arabicPeriod"/>
            </a:pPr>
            <a:endParaRPr lang="fr-FR" sz="2400" dirty="0" smtClean="0">
              <a:solidFill>
                <a:srgbClr val="002060"/>
              </a:solidFill>
            </a:endParaRPr>
          </a:p>
          <a:p>
            <a:pPr marL="514350" indent="-514350">
              <a:lnSpc>
                <a:spcPct val="150000"/>
              </a:lnSpc>
              <a:buFont typeface="+mj-lt"/>
              <a:buAutoNum type="arabicPeriod"/>
            </a:pPr>
            <a:endParaRPr lang="fr-FR" dirty="0" smtClean="0">
              <a:solidFill>
                <a:srgbClr val="002060"/>
              </a:solidFill>
            </a:endParaRPr>
          </a:p>
          <a:p>
            <a:pPr marL="514350" indent="-514350">
              <a:lnSpc>
                <a:spcPct val="150000"/>
              </a:lnSpc>
              <a:buFont typeface="+mj-lt"/>
              <a:buAutoNum type="arabicPeriod"/>
            </a:pPr>
            <a:endParaRPr lang="fr-FR" dirty="0">
              <a:solidFill>
                <a:srgbClr val="00206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Consistance de l’étude</a:t>
            </a:r>
            <a:endParaRPr lang="fr-FR" dirty="0"/>
          </a:p>
        </p:txBody>
      </p:sp>
      <p:sp>
        <p:nvSpPr>
          <p:cNvPr id="3" name="Espace réservé du contenu 2"/>
          <p:cNvSpPr>
            <a:spLocks noGrp="1"/>
          </p:cNvSpPr>
          <p:nvPr>
            <p:ph sz="quarter" idx="1"/>
          </p:nvPr>
        </p:nvSpPr>
        <p:spPr/>
        <p:txBody>
          <a:bodyPr>
            <a:normAutofit fontScale="32500" lnSpcReduction="20000"/>
          </a:bodyPr>
          <a:lstStyle/>
          <a:p>
            <a:pPr lvl="0">
              <a:lnSpc>
                <a:spcPct val="120000"/>
              </a:lnSpc>
              <a:spcBef>
                <a:spcPts val="600"/>
              </a:spcBef>
            </a:pPr>
            <a:r>
              <a:rPr lang="fr-FR" sz="4900" b="1" dirty="0" smtClean="0">
                <a:solidFill>
                  <a:srgbClr val="C00000"/>
                </a:solidFill>
              </a:rPr>
              <a:t>Le dimensionnement de l’installation solaire :</a:t>
            </a:r>
          </a:p>
          <a:p>
            <a:pPr lvl="1">
              <a:lnSpc>
                <a:spcPct val="110000"/>
              </a:lnSpc>
              <a:buClr>
                <a:srgbClr val="C00000"/>
              </a:buClr>
            </a:pPr>
            <a:r>
              <a:rPr lang="fr-FR" sz="5200" dirty="0" smtClean="0">
                <a:solidFill>
                  <a:schemeClr val="tx1"/>
                </a:solidFill>
                <a:latin typeface="Arial Narrow" pitchFamily="34" charset="0"/>
              </a:rPr>
              <a:t>Présentation des données météorologiques de référence,</a:t>
            </a:r>
          </a:p>
          <a:p>
            <a:pPr lvl="1">
              <a:lnSpc>
                <a:spcPct val="110000"/>
              </a:lnSpc>
              <a:buClr>
                <a:srgbClr val="C00000"/>
              </a:buClr>
            </a:pPr>
            <a:r>
              <a:rPr lang="fr-FR" sz="5200" dirty="0" smtClean="0">
                <a:solidFill>
                  <a:schemeClr val="tx1"/>
                </a:solidFill>
                <a:latin typeface="Arial Narrow" pitchFamily="34" charset="0"/>
              </a:rPr>
              <a:t>Evaluation du potentiel solaire disponible,</a:t>
            </a:r>
          </a:p>
          <a:p>
            <a:pPr lvl="1">
              <a:lnSpc>
                <a:spcPct val="110000"/>
              </a:lnSpc>
              <a:buClr>
                <a:srgbClr val="C00000"/>
              </a:buClr>
            </a:pPr>
            <a:r>
              <a:rPr lang="fr-FR" sz="5200" dirty="0" smtClean="0">
                <a:solidFill>
                  <a:schemeClr val="tx1"/>
                </a:solidFill>
                <a:latin typeface="Arial Narrow" pitchFamily="34" charset="0"/>
              </a:rPr>
              <a:t>Présentation de l’approche de dimensionnement (profil de la consommation électrique, profil de la production par le solaire, surfaces disponibles pour la mise en place des modules PV, exigences de la règlementation tunisienne concernant les excédents de production…),</a:t>
            </a:r>
          </a:p>
          <a:p>
            <a:pPr lvl="1">
              <a:lnSpc>
                <a:spcPct val="110000"/>
              </a:lnSpc>
              <a:buClr>
                <a:srgbClr val="C00000"/>
              </a:buClr>
            </a:pPr>
            <a:r>
              <a:rPr lang="fr-FR" sz="5200" dirty="0" smtClean="0">
                <a:solidFill>
                  <a:schemeClr val="tx1"/>
                </a:solidFill>
                <a:latin typeface="Arial Narrow" pitchFamily="34" charset="0"/>
              </a:rPr>
              <a:t>Argumentation des choix technologiques lors de dimensionnement (technologies et puissances unitaires des modules, technologies et puissances des onduleurs…),</a:t>
            </a:r>
          </a:p>
          <a:p>
            <a:pPr lvl="1">
              <a:lnSpc>
                <a:spcPct val="110000"/>
              </a:lnSpc>
              <a:buClr>
                <a:srgbClr val="C00000"/>
              </a:buClr>
            </a:pPr>
            <a:r>
              <a:rPr lang="fr-FR" sz="5200" dirty="0" smtClean="0">
                <a:solidFill>
                  <a:schemeClr val="tx1"/>
                </a:solidFill>
                <a:latin typeface="Arial Narrow" pitchFamily="34" charset="0"/>
              </a:rPr>
              <a:t> Présentation des résultats des simulations (Nombre de modules, Puissance solaire globale, Nombre de chaines de modules, orientation et inclinaison des modules, surface totale des modules, nombre d’onduleurs, puissance totale des onduleurs…),</a:t>
            </a:r>
          </a:p>
          <a:p>
            <a:pPr lvl="1">
              <a:lnSpc>
                <a:spcPct val="110000"/>
              </a:lnSpc>
              <a:buClr>
                <a:srgbClr val="C00000"/>
              </a:buClr>
            </a:pPr>
            <a:r>
              <a:rPr lang="fr-FR" sz="5200" dirty="0" smtClean="0">
                <a:solidFill>
                  <a:schemeClr val="tx1"/>
                </a:solidFill>
                <a:latin typeface="Arial Narrow" pitchFamily="34" charset="0"/>
              </a:rPr>
              <a:t>Elaboration du schéma de l’installation solaire,</a:t>
            </a:r>
          </a:p>
          <a:p>
            <a:pPr lvl="1">
              <a:lnSpc>
                <a:spcPct val="110000"/>
              </a:lnSpc>
              <a:buClr>
                <a:srgbClr val="C00000"/>
              </a:buClr>
            </a:pPr>
            <a:r>
              <a:rPr lang="fr-FR" sz="5200" dirty="0" smtClean="0">
                <a:solidFill>
                  <a:schemeClr val="tx1"/>
                </a:solidFill>
                <a:latin typeface="Arial Narrow" pitchFamily="34" charset="0"/>
              </a:rPr>
              <a:t>Elaboration du schéma de disposition des modules,</a:t>
            </a:r>
          </a:p>
          <a:p>
            <a:pPr lvl="1">
              <a:lnSpc>
                <a:spcPct val="110000"/>
              </a:lnSpc>
              <a:buClr>
                <a:srgbClr val="C00000"/>
              </a:buClr>
            </a:pPr>
            <a:r>
              <a:rPr lang="fr-FR" sz="5200" dirty="0" smtClean="0">
                <a:solidFill>
                  <a:schemeClr val="tx1"/>
                </a:solidFill>
                <a:latin typeface="Arial Narrow" pitchFamily="34" charset="0"/>
              </a:rPr>
              <a:t>Estimation de la surface totale nécessaire pour l’implantation des modules PV,</a:t>
            </a:r>
          </a:p>
          <a:p>
            <a:pPr lvl="1">
              <a:lnSpc>
                <a:spcPct val="110000"/>
              </a:lnSpc>
              <a:buClr>
                <a:srgbClr val="C00000"/>
              </a:buClr>
            </a:pPr>
            <a:r>
              <a:rPr lang="fr-FR" sz="5200" dirty="0" smtClean="0">
                <a:solidFill>
                  <a:schemeClr val="tx1"/>
                </a:solidFill>
                <a:latin typeface="Arial Narrow" pitchFamily="34" charset="0"/>
              </a:rPr>
              <a:t>Localisation de l’emplacement des onduleurs,</a:t>
            </a:r>
          </a:p>
          <a:p>
            <a:pPr lvl="1">
              <a:lnSpc>
                <a:spcPct val="110000"/>
              </a:lnSpc>
              <a:buClr>
                <a:srgbClr val="C00000"/>
              </a:buClr>
            </a:pPr>
            <a:r>
              <a:rPr lang="fr-FR" sz="5200" dirty="0" smtClean="0">
                <a:solidFill>
                  <a:schemeClr val="tx1"/>
                </a:solidFill>
                <a:latin typeface="Arial Narrow" pitchFamily="34" charset="0"/>
              </a:rPr>
              <a:t>Précision du mode raccordement de la centrale solaire PV au réseau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Consistance de l’étude</a:t>
            </a:r>
            <a:endParaRPr lang="fr-FR" dirty="0"/>
          </a:p>
        </p:txBody>
      </p:sp>
      <p:sp>
        <p:nvSpPr>
          <p:cNvPr id="3" name="Espace réservé du contenu 2"/>
          <p:cNvSpPr>
            <a:spLocks noGrp="1"/>
          </p:cNvSpPr>
          <p:nvPr>
            <p:ph sz="quarter" idx="1"/>
          </p:nvPr>
        </p:nvSpPr>
        <p:spPr/>
        <p:txBody>
          <a:bodyPr>
            <a:normAutofit fontScale="77500" lnSpcReduction="20000"/>
          </a:bodyPr>
          <a:lstStyle/>
          <a:p>
            <a:pPr lvl="0">
              <a:buFont typeface="Wingdings" pitchFamily="2" charset="2"/>
              <a:buChar char="q"/>
            </a:pPr>
            <a:r>
              <a:rPr lang="fr-FR" sz="2600" b="1" dirty="0" smtClean="0">
                <a:solidFill>
                  <a:srgbClr val="C00000"/>
                </a:solidFill>
                <a:latin typeface="Arial Narrow" pitchFamily="34" charset="0"/>
              </a:rPr>
              <a:t>Le calcul du coût d’investissement et d’exploitation: </a:t>
            </a:r>
          </a:p>
          <a:p>
            <a:pPr>
              <a:spcBef>
                <a:spcPts val="600"/>
              </a:spcBef>
            </a:pPr>
            <a:r>
              <a:rPr lang="fr-FR" sz="2600" dirty="0" smtClean="0">
                <a:latin typeface="Arial Narrow" pitchFamily="34" charset="0"/>
              </a:rPr>
              <a:t>Estimation du coût de différents postes de l’installation solaire (modules, supports, onduleurs, câblage, protections, …),</a:t>
            </a:r>
          </a:p>
          <a:p>
            <a:pPr>
              <a:spcBef>
                <a:spcPts val="600"/>
              </a:spcBef>
            </a:pPr>
            <a:r>
              <a:rPr lang="fr-FR" sz="2600" dirty="0" smtClean="0">
                <a:latin typeface="Arial Narrow" pitchFamily="34" charset="0"/>
              </a:rPr>
              <a:t>Estimation du coût de raccordement au réseau électrique,</a:t>
            </a:r>
          </a:p>
          <a:p>
            <a:pPr>
              <a:spcBef>
                <a:spcPts val="600"/>
              </a:spcBef>
            </a:pPr>
            <a:r>
              <a:rPr lang="fr-FR" sz="2600" dirty="0" smtClean="0">
                <a:latin typeface="Arial Narrow" pitchFamily="34" charset="0"/>
              </a:rPr>
              <a:t>Estimation du coût global de l’installation,</a:t>
            </a:r>
          </a:p>
          <a:p>
            <a:pPr>
              <a:spcBef>
                <a:spcPts val="600"/>
              </a:spcBef>
            </a:pPr>
            <a:r>
              <a:rPr lang="fr-FR" sz="2600" dirty="0" smtClean="0">
                <a:latin typeface="Arial Narrow" pitchFamily="34" charset="0"/>
              </a:rPr>
              <a:t>Estimation des frais annuels de maintenance et d’exploitation de l’installation solaire,</a:t>
            </a:r>
          </a:p>
          <a:p>
            <a:pPr>
              <a:spcBef>
                <a:spcPts val="600"/>
              </a:spcBef>
            </a:pPr>
            <a:r>
              <a:rPr lang="fr-FR" sz="2600" dirty="0" smtClean="0">
                <a:latin typeface="Arial Narrow" pitchFamily="34" charset="0"/>
              </a:rPr>
              <a:t>Détermination de la fréquence de renouvèlement des équipements et estimation des coûts de ces renouvèlements</a:t>
            </a:r>
            <a:r>
              <a:rPr lang="fr-FR" sz="2600" dirty="0" smtClean="0">
                <a:latin typeface="Arial Narrow" pitchFamily="34" charset="0"/>
              </a:rPr>
              <a:t>.</a:t>
            </a:r>
          </a:p>
          <a:p>
            <a:pPr>
              <a:buFont typeface="Wingdings" pitchFamily="2" charset="2"/>
              <a:buChar char="q"/>
            </a:pPr>
            <a:r>
              <a:rPr lang="fr-FR" sz="2600" b="1" dirty="0" smtClean="0">
                <a:solidFill>
                  <a:srgbClr val="C00000"/>
                </a:solidFill>
                <a:latin typeface="Arial Narrow" pitchFamily="34" charset="0"/>
              </a:rPr>
              <a:t>Le schéma de financement de l’installation: </a:t>
            </a:r>
          </a:p>
          <a:p>
            <a:pPr lvl="1"/>
            <a:r>
              <a:rPr lang="fr-FR" sz="2600" dirty="0" smtClean="0">
                <a:solidFill>
                  <a:schemeClr val="tx1"/>
                </a:solidFill>
                <a:latin typeface="Arial Narrow" pitchFamily="34" charset="0"/>
              </a:rPr>
              <a:t>Taux d’autofinancement / Taux </a:t>
            </a:r>
            <a:r>
              <a:rPr lang="fr-FR" sz="2600" dirty="0" smtClean="0">
                <a:solidFill>
                  <a:schemeClr val="tx1"/>
                </a:solidFill>
                <a:latin typeface="Arial Narrow" pitchFamily="34" charset="0"/>
              </a:rPr>
              <a:t>d’endettement,</a:t>
            </a:r>
          </a:p>
          <a:p>
            <a:pPr lvl="1"/>
            <a:r>
              <a:rPr lang="fr-FR" sz="2600" dirty="0" smtClean="0">
                <a:solidFill>
                  <a:schemeClr val="tx1"/>
                </a:solidFill>
                <a:latin typeface="Arial Narrow" pitchFamily="34" charset="0"/>
              </a:rPr>
              <a:t>Montant des fonds </a:t>
            </a:r>
            <a:r>
              <a:rPr lang="fr-FR" sz="2600" dirty="0" smtClean="0">
                <a:solidFill>
                  <a:schemeClr val="tx1"/>
                </a:solidFill>
                <a:latin typeface="Arial Narrow" pitchFamily="34" charset="0"/>
              </a:rPr>
              <a:t>propres / Montant </a:t>
            </a:r>
            <a:r>
              <a:rPr lang="fr-FR" sz="2600" dirty="0" smtClean="0">
                <a:solidFill>
                  <a:schemeClr val="tx1"/>
                </a:solidFill>
                <a:latin typeface="Arial Narrow" pitchFamily="34" charset="0"/>
              </a:rPr>
              <a:t>des crédits,</a:t>
            </a:r>
          </a:p>
          <a:p>
            <a:pPr lvl="1"/>
            <a:r>
              <a:rPr lang="fr-FR" sz="2600" dirty="0" smtClean="0">
                <a:solidFill>
                  <a:schemeClr val="tx1"/>
                </a:solidFill>
                <a:latin typeface="Arial Narrow" pitchFamily="34" charset="0"/>
              </a:rPr>
              <a:t>Sources des crédits,</a:t>
            </a:r>
          </a:p>
          <a:p>
            <a:pPr lvl="1"/>
            <a:r>
              <a:rPr lang="fr-FR" sz="2600" dirty="0" smtClean="0">
                <a:solidFill>
                  <a:schemeClr val="tx1"/>
                </a:solidFill>
                <a:latin typeface="Arial Narrow" pitchFamily="34" charset="0"/>
              </a:rPr>
              <a:t>Conditions des crédits (taux d’intérêt, durée de remboursement, durée de grâce</a:t>
            </a:r>
            <a:r>
              <a:rPr lang="fr-FR" sz="2600" dirty="0" smtClean="0">
                <a:solidFill>
                  <a:schemeClr val="tx1"/>
                </a:solidFill>
                <a:latin typeface="Arial Narrow" pitchFamily="34" charset="0"/>
              </a:rPr>
              <a:t>).</a:t>
            </a:r>
          </a:p>
          <a:p>
            <a:pPr lvl="1"/>
            <a:r>
              <a:rPr lang="fr-FR" sz="2600" dirty="0" smtClean="0">
                <a:solidFill>
                  <a:schemeClr val="tx1"/>
                </a:solidFill>
                <a:latin typeface="Arial Narrow" pitchFamily="34" charset="0"/>
              </a:rPr>
              <a:t>Subventions </a:t>
            </a:r>
            <a:r>
              <a:rPr lang="fr-FR" sz="2600" dirty="0" smtClean="0">
                <a:solidFill>
                  <a:schemeClr val="tx1"/>
                </a:solidFill>
                <a:latin typeface="Arial Narrow" pitchFamily="34" charset="0"/>
              </a:rPr>
              <a:t>accordées dans le cadre du Fonds de Transition Energétique (FTE)</a:t>
            </a:r>
          </a:p>
          <a:p>
            <a:pPr>
              <a:spcBef>
                <a:spcPts val="600"/>
              </a:spcBef>
            </a:pPr>
            <a:endParaRPr lang="fr-FR"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Consistance de l’étude</a:t>
            </a:r>
            <a:endParaRPr lang="fr-FR" dirty="0"/>
          </a:p>
        </p:txBody>
      </p:sp>
      <p:sp>
        <p:nvSpPr>
          <p:cNvPr id="3" name="Espace réservé du contenu 2"/>
          <p:cNvSpPr>
            <a:spLocks noGrp="1"/>
          </p:cNvSpPr>
          <p:nvPr>
            <p:ph sz="quarter" idx="1"/>
          </p:nvPr>
        </p:nvSpPr>
        <p:spPr/>
        <p:txBody>
          <a:bodyPr>
            <a:normAutofit fontScale="85000" lnSpcReduction="20000"/>
          </a:bodyPr>
          <a:lstStyle/>
          <a:p>
            <a:pPr lvl="0">
              <a:buNone/>
            </a:pPr>
            <a:r>
              <a:rPr lang="fr-FR" sz="2400" b="1" dirty="0" smtClean="0">
                <a:solidFill>
                  <a:srgbClr val="C00000"/>
                </a:solidFill>
                <a:latin typeface="Arial Narrow" pitchFamily="34" charset="0"/>
              </a:rPr>
              <a:t>Analyse économique de l’investissement: </a:t>
            </a:r>
            <a:endParaRPr lang="fr-FR" sz="2100" b="1" dirty="0" smtClean="0">
              <a:solidFill>
                <a:srgbClr val="C00000"/>
              </a:solidFill>
              <a:latin typeface="Arial Narrow" pitchFamily="34" charset="0"/>
            </a:endParaRPr>
          </a:p>
          <a:p>
            <a:pPr lvl="0" algn="just"/>
            <a:r>
              <a:rPr lang="fr-FR" sz="2400" dirty="0" smtClean="0">
                <a:latin typeface="Arial Narrow" pitchFamily="34" charset="0"/>
              </a:rPr>
              <a:t>Calcul des flux de trésorerie annuels et cumulés durant toute la période d’exploitation de l’installation avec tous les détails nécessaires (frais de maintenance, remboursement des crédits, économies sur facture électrique, vente des excédents à la STEG, cash-flow annuel, cash-flow cumulé au titre de l’année…) en tenant compte des </a:t>
            </a:r>
            <a:r>
              <a:rPr lang="fr-FR" sz="2400" dirty="0" smtClean="0">
                <a:latin typeface="Arial Narrow" pitchFamily="34" charset="0"/>
              </a:rPr>
              <a:t>différents paramètres </a:t>
            </a:r>
            <a:r>
              <a:rPr lang="fr-FR" sz="2400" dirty="0" smtClean="0">
                <a:latin typeface="Arial Narrow" pitchFamily="34" charset="0"/>
              </a:rPr>
              <a:t>suivants :</a:t>
            </a:r>
            <a:endParaRPr lang="fr-FR" sz="2100" dirty="0" smtClean="0">
              <a:latin typeface="Arial Narrow" pitchFamily="34" charset="0"/>
            </a:endParaRPr>
          </a:p>
          <a:p>
            <a:pPr lvl="1"/>
            <a:r>
              <a:rPr lang="fr-FR" sz="2400" dirty="0" smtClean="0">
                <a:solidFill>
                  <a:schemeClr val="tx1"/>
                </a:solidFill>
                <a:latin typeface="Arial Narrow" pitchFamily="34" charset="0"/>
              </a:rPr>
              <a:t>Taux d’actualisation</a:t>
            </a:r>
            <a:r>
              <a:rPr lang="fr-FR" sz="2400" dirty="0" smtClean="0">
                <a:solidFill>
                  <a:schemeClr val="tx1"/>
                </a:solidFill>
                <a:latin typeface="Arial Narrow" pitchFamily="34" charset="0"/>
              </a:rPr>
              <a:t>, / Taux </a:t>
            </a:r>
            <a:r>
              <a:rPr lang="fr-FR" sz="2400" dirty="0" smtClean="0">
                <a:solidFill>
                  <a:schemeClr val="tx1"/>
                </a:solidFill>
                <a:latin typeface="Arial Narrow" pitchFamily="34" charset="0"/>
              </a:rPr>
              <a:t>d’inflation,</a:t>
            </a:r>
            <a:endParaRPr lang="fr-FR" sz="2000" dirty="0" smtClean="0">
              <a:solidFill>
                <a:schemeClr val="tx1"/>
              </a:solidFill>
              <a:latin typeface="Arial Narrow" pitchFamily="34" charset="0"/>
            </a:endParaRPr>
          </a:p>
          <a:p>
            <a:pPr lvl="1"/>
            <a:r>
              <a:rPr lang="fr-FR" sz="2400" dirty="0" smtClean="0">
                <a:solidFill>
                  <a:schemeClr val="tx1"/>
                </a:solidFill>
                <a:latin typeface="Arial Narrow" pitchFamily="34" charset="0"/>
              </a:rPr>
              <a:t>Dégradation des performances de l’installation solaire,</a:t>
            </a:r>
            <a:endParaRPr lang="fr-FR" sz="2000" dirty="0" smtClean="0">
              <a:solidFill>
                <a:schemeClr val="tx1"/>
              </a:solidFill>
              <a:latin typeface="Arial Narrow" pitchFamily="34" charset="0"/>
            </a:endParaRPr>
          </a:p>
          <a:p>
            <a:pPr lvl="1"/>
            <a:r>
              <a:rPr lang="fr-FR" sz="2400" dirty="0" smtClean="0">
                <a:solidFill>
                  <a:schemeClr val="tx1"/>
                </a:solidFill>
                <a:latin typeface="Arial Narrow" pitchFamily="34" charset="0"/>
              </a:rPr>
              <a:t>Tarifs de vente des excédents à la STEG,</a:t>
            </a:r>
            <a:endParaRPr lang="fr-FR" sz="2000" dirty="0" smtClean="0">
              <a:solidFill>
                <a:schemeClr val="tx1"/>
              </a:solidFill>
              <a:latin typeface="Arial Narrow" pitchFamily="34" charset="0"/>
            </a:endParaRPr>
          </a:p>
          <a:p>
            <a:pPr lvl="1"/>
            <a:r>
              <a:rPr lang="fr-FR" sz="2400" dirty="0" smtClean="0">
                <a:solidFill>
                  <a:schemeClr val="tx1"/>
                </a:solidFill>
                <a:latin typeface="Arial Narrow" pitchFamily="34" charset="0"/>
              </a:rPr>
              <a:t>Tarifs d’achat d’électricité auprès de la </a:t>
            </a:r>
            <a:r>
              <a:rPr lang="fr-FR" sz="2400" dirty="0" smtClean="0">
                <a:solidFill>
                  <a:schemeClr val="tx1"/>
                </a:solidFill>
                <a:latin typeface="Arial Narrow" pitchFamily="34" charset="0"/>
              </a:rPr>
              <a:t>STEG</a:t>
            </a:r>
            <a:endParaRPr lang="fr-FR" sz="2000" dirty="0" smtClean="0">
              <a:solidFill>
                <a:schemeClr val="tx1"/>
              </a:solidFill>
              <a:latin typeface="Arial Narrow" pitchFamily="34" charset="0"/>
            </a:endParaRPr>
          </a:p>
          <a:p>
            <a:pPr lvl="1"/>
            <a:r>
              <a:rPr lang="fr-FR" sz="2400" dirty="0" smtClean="0">
                <a:solidFill>
                  <a:schemeClr val="tx1"/>
                </a:solidFill>
                <a:latin typeface="Arial Narrow" pitchFamily="34" charset="0"/>
              </a:rPr>
              <a:t>Coût de transport de l’électricité produite (en cas de réalisation de l’installation sur un site lointain de celui de la consommation) ,</a:t>
            </a:r>
            <a:endParaRPr lang="fr-FR" sz="2000" dirty="0" smtClean="0">
              <a:solidFill>
                <a:schemeClr val="tx1"/>
              </a:solidFill>
              <a:latin typeface="Arial Narrow" pitchFamily="34" charset="0"/>
            </a:endParaRPr>
          </a:p>
          <a:p>
            <a:pPr lvl="1"/>
            <a:r>
              <a:rPr lang="fr-FR" sz="2400" dirty="0" smtClean="0">
                <a:solidFill>
                  <a:schemeClr val="tx1"/>
                </a:solidFill>
                <a:latin typeface="Arial Narrow" pitchFamily="34" charset="0"/>
              </a:rPr>
              <a:t>Taxes à inclure dans le calcul de l’économie sur la facture électrique </a:t>
            </a:r>
            <a:endParaRPr lang="fr-FR" sz="2400" dirty="0" smtClean="0">
              <a:solidFill>
                <a:schemeClr val="tx1"/>
              </a:solidFill>
              <a:latin typeface="Arial Narrow" pitchFamily="34" charset="0"/>
            </a:endParaRPr>
          </a:p>
          <a:p>
            <a:pPr lvl="1"/>
            <a:endParaRPr lang="fr-FR" sz="2400" dirty="0" smtClean="0">
              <a:solidFill>
                <a:schemeClr val="tx1"/>
              </a:solidFill>
              <a:latin typeface="Arial Narrow" pitchFamily="34" charset="0"/>
            </a:endParaRPr>
          </a:p>
          <a:p>
            <a:pPr marL="265113" lvl="1" indent="-265113">
              <a:buClr>
                <a:schemeClr val="accent1">
                  <a:lumMod val="50000"/>
                </a:schemeClr>
              </a:buClr>
              <a:buFont typeface="Wingdings" pitchFamily="2" charset="2"/>
              <a:buChar char="§"/>
            </a:pPr>
            <a:r>
              <a:rPr lang="fr-FR" sz="2400" dirty="0" smtClean="0">
                <a:solidFill>
                  <a:schemeClr val="tx1"/>
                </a:solidFill>
                <a:latin typeface="Arial Narrow" pitchFamily="34" charset="0"/>
              </a:rPr>
              <a:t>Détermination du coût de revient actualisé de l’électricité produite par l’installation solaire,</a:t>
            </a:r>
          </a:p>
          <a:p>
            <a:pPr lvl="1"/>
            <a:endParaRPr lang="fr-FR" sz="2000" dirty="0" smtClean="0">
              <a:solidFill>
                <a:schemeClr val="tx1"/>
              </a:solidFill>
              <a:latin typeface="Arial Narrow" pitchFamily="34" charset="0"/>
            </a:endParaRPr>
          </a:p>
          <a:p>
            <a:pPr lvl="2"/>
            <a:endParaRPr lang="fr-FR" sz="18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Consistance de l’étude</a:t>
            </a:r>
            <a:endParaRPr lang="fr-FR" dirty="0"/>
          </a:p>
        </p:txBody>
      </p:sp>
      <p:sp>
        <p:nvSpPr>
          <p:cNvPr id="3" name="Espace réservé du contenu 2"/>
          <p:cNvSpPr>
            <a:spLocks noGrp="1"/>
          </p:cNvSpPr>
          <p:nvPr>
            <p:ph sz="quarter" idx="1"/>
          </p:nvPr>
        </p:nvSpPr>
        <p:spPr/>
        <p:txBody>
          <a:bodyPr/>
          <a:lstStyle/>
          <a:p>
            <a:pPr lvl="0"/>
            <a:r>
              <a:rPr lang="fr-FR" sz="2400" dirty="0" smtClean="0">
                <a:solidFill>
                  <a:srgbClr val="C00000"/>
                </a:solidFill>
              </a:rPr>
              <a:t>Calcul des indicateurs financiers de l’investissement </a:t>
            </a:r>
            <a:r>
              <a:rPr lang="fr-FR" sz="2400" dirty="0" smtClean="0">
                <a:solidFill>
                  <a:srgbClr val="C00000"/>
                </a:solidFill>
              </a:rPr>
              <a:t>:</a:t>
            </a:r>
          </a:p>
          <a:p>
            <a:pPr lvl="0"/>
            <a:endParaRPr lang="fr-FR" sz="2000" dirty="0" smtClean="0"/>
          </a:p>
          <a:p>
            <a:pPr lvl="1"/>
            <a:r>
              <a:rPr lang="fr-FR" sz="2000" dirty="0" smtClean="0">
                <a:solidFill>
                  <a:schemeClr val="tx1"/>
                </a:solidFill>
              </a:rPr>
              <a:t>Valeur Actualisée nette (VAN),</a:t>
            </a:r>
            <a:endParaRPr lang="fr-FR" sz="1800" dirty="0" smtClean="0">
              <a:solidFill>
                <a:schemeClr val="tx1"/>
              </a:solidFill>
            </a:endParaRPr>
          </a:p>
          <a:p>
            <a:pPr lvl="1"/>
            <a:r>
              <a:rPr lang="fr-FR" sz="2000" dirty="0" smtClean="0">
                <a:solidFill>
                  <a:schemeClr val="tx1"/>
                </a:solidFill>
              </a:rPr>
              <a:t>Taux de Rentabilité Interne (TRI),</a:t>
            </a:r>
            <a:endParaRPr lang="fr-FR" sz="1800" dirty="0" smtClean="0">
              <a:solidFill>
                <a:schemeClr val="tx1"/>
              </a:solidFill>
            </a:endParaRPr>
          </a:p>
          <a:p>
            <a:pPr lvl="1"/>
            <a:r>
              <a:rPr lang="fr-FR" sz="2000" dirty="0" smtClean="0">
                <a:solidFill>
                  <a:schemeClr val="tx1"/>
                </a:solidFill>
              </a:rPr>
              <a:t>Temps de Retour (TR) sur Fonds propres,</a:t>
            </a:r>
            <a:endParaRPr lang="fr-FR" sz="1800" dirty="0" smtClean="0">
              <a:solidFill>
                <a:schemeClr val="tx1"/>
              </a:solidFill>
            </a:endParaRPr>
          </a:p>
          <a:p>
            <a:pPr lvl="1"/>
            <a:r>
              <a:rPr lang="fr-FR" sz="2000" dirty="0" smtClean="0">
                <a:solidFill>
                  <a:schemeClr val="tx1"/>
                </a:solidFill>
              </a:rPr>
              <a:t>Ratio de couverture de la dette.</a:t>
            </a:r>
            <a:endParaRPr lang="fr-FR" sz="1800" dirty="0" smtClean="0">
              <a:solidFill>
                <a:schemeClr val="tx1"/>
              </a:solidFill>
            </a:endParaRPr>
          </a:p>
          <a:p>
            <a:endParaRPr lang="fr-F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Consistance de l’étude</a:t>
            </a:r>
            <a:endParaRPr lang="fr-FR" dirty="0"/>
          </a:p>
        </p:txBody>
      </p:sp>
      <p:sp>
        <p:nvSpPr>
          <p:cNvPr id="3" name="Espace réservé du contenu 2"/>
          <p:cNvSpPr>
            <a:spLocks noGrp="1"/>
          </p:cNvSpPr>
          <p:nvPr>
            <p:ph sz="quarter" idx="1"/>
          </p:nvPr>
        </p:nvSpPr>
        <p:spPr/>
        <p:txBody>
          <a:bodyPr>
            <a:normAutofit fontScale="70000" lnSpcReduction="20000"/>
          </a:bodyPr>
          <a:lstStyle/>
          <a:p>
            <a:pPr lvl="0"/>
            <a:r>
              <a:rPr lang="fr-FR" sz="2800" dirty="0" smtClean="0">
                <a:solidFill>
                  <a:srgbClr val="C00000"/>
                </a:solidFill>
              </a:rPr>
              <a:t>Récapitulation dans un tableau des principaux caractéristiques et indicateurs du projet :</a:t>
            </a:r>
            <a:endParaRPr lang="fr-FR" sz="2400" dirty="0" smtClean="0">
              <a:solidFill>
                <a:srgbClr val="C00000"/>
              </a:solidFill>
            </a:endParaRPr>
          </a:p>
          <a:p>
            <a:pPr lvl="1"/>
            <a:r>
              <a:rPr lang="fr-FR" sz="2400" dirty="0" smtClean="0">
                <a:solidFill>
                  <a:schemeClr val="tx1"/>
                </a:solidFill>
              </a:rPr>
              <a:t>Nom de l’établissement,</a:t>
            </a:r>
            <a:endParaRPr lang="fr-FR" sz="2000" dirty="0" smtClean="0">
              <a:solidFill>
                <a:schemeClr val="tx1"/>
              </a:solidFill>
            </a:endParaRPr>
          </a:p>
          <a:p>
            <a:pPr lvl="1"/>
            <a:r>
              <a:rPr lang="fr-FR" sz="2400" dirty="0" smtClean="0">
                <a:solidFill>
                  <a:schemeClr val="tx1"/>
                </a:solidFill>
              </a:rPr>
              <a:t>Adresse,</a:t>
            </a:r>
            <a:endParaRPr lang="fr-FR" sz="2000" dirty="0" smtClean="0">
              <a:solidFill>
                <a:schemeClr val="tx1"/>
              </a:solidFill>
            </a:endParaRPr>
          </a:p>
          <a:p>
            <a:pPr lvl="1"/>
            <a:r>
              <a:rPr lang="fr-FR" sz="2400" dirty="0" smtClean="0">
                <a:solidFill>
                  <a:schemeClr val="tx1"/>
                </a:solidFill>
              </a:rPr>
              <a:t>Nom de bureau d’étude,</a:t>
            </a:r>
            <a:endParaRPr lang="fr-FR" sz="2000" dirty="0" smtClean="0">
              <a:solidFill>
                <a:schemeClr val="tx1"/>
              </a:solidFill>
            </a:endParaRPr>
          </a:p>
          <a:p>
            <a:pPr lvl="1"/>
            <a:r>
              <a:rPr lang="fr-FR" sz="2400" dirty="0" smtClean="0">
                <a:solidFill>
                  <a:schemeClr val="tx1"/>
                </a:solidFill>
              </a:rPr>
              <a:t>Puissance souscrite,</a:t>
            </a:r>
            <a:endParaRPr lang="fr-FR" sz="2000" dirty="0" smtClean="0">
              <a:solidFill>
                <a:schemeClr val="tx1"/>
              </a:solidFill>
            </a:endParaRPr>
          </a:p>
          <a:p>
            <a:pPr lvl="1"/>
            <a:r>
              <a:rPr lang="fr-FR" sz="2400" dirty="0" smtClean="0">
                <a:solidFill>
                  <a:schemeClr val="tx1"/>
                </a:solidFill>
              </a:rPr>
              <a:t>Référence du compteur électrique,</a:t>
            </a:r>
            <a:endParaRPr lang="fr-FR" sz="2000" dirty="0" smtClean="0">
              <a:solidFill>
                <a:schemeClr val="tx1"/>
              </a:solidFill>
            </a:endParaRPr>
          </a:p>
          <a:p>
            <a:pPr lvl="1"/>
            <a:r>
              <a:rPr lang="fr-FR" sz="2400" dirty="0" smtClean="0">
                <a:solidFill>
                  <a:schemeClr val="tx1"/>
                </a:solidFill>
              </a:rPr>
              <a:t>Niveau de tension (BT, MT),</a:t>
            </a:r>
            <a:endParaRPr lang="fr-FR" sz="2000" dirty="0" smtClean="0">
              <a:solidFill>
                <a:schemeClr val="tx1"/>
              </a:solidFill>
            </a:endParaRPr>
          </a:p>
          <a:p>
            <a:pPr lvl="1"/>
            <a:r>
              <a:rPr lang="fr-FR" sz="2400" dirty="0" smtClean="0">
                <a:solidFill>
                  <a:schemeClr val="tx1"/>
                </a:solidFill>
              </a:rPr>
              <a:t>Régime tarifaire (uniforme, à poste horaire)</a:t>
            </a:r>
            <a:endParaRPr lang="fr-FR" sz="2000" dirty="0" smtClean="0">
              <a:solidFill>
                <a:schemeClr val="tx1"/>
              </a:solidFill>
            </a:endParaRPr>
          </a:p>
          <a:p>
            <a:pPr lvl="1"/>
            <a:r>
              <a:rPr lang="fr-FR" sz="2400" dirty="0" smtClean="0">
                <a:solidFill>
                  <a:schemeClr val="tx1"/>
                </a:solidFill>
              </a:rPr>
              <a:t>Lieu de l’installation solaire,</a:t>
            </a:r>
            <a:endParaRPr lang="fr-FR" sz="2000" dirty="0" smtClean="0">
              <a:solidFill>
                <a:schemeClr val="tx1"/>
              </a:solidFill>
            </a:endParaRPr>
          </a:p>
          <a:p>
            <a:pPr lvl="1"/>
            <a:r>
              <a:rPr lang="fr-FR" sz="2400" dirty="0" smtClean="0">
                <a:solidFill>
                  <a:schemeClr val="tx1"/>
                </a:solidFill>
              </a:rPr>
              <a:t>Puissance solaire à installer,</a:t>
            </a:r>
            <a:endParaRPr lang="fr-FR" sz="2000" dirty="0" smtClean="0">
              <a:solidFill>
                <a:schemeClr val="tx1"/>
              </a:solidFill>
            </a:endParaRPr>
          </a:p>
          <a:p>
            <a:pPr lvl="1"/>
            <a:r>
              <a:rPr lang="fr-FR" sz="2400" dirty="0" smtClean="0">
                <a:solidFill>
                  <a:schemeClr val="tx1"/>
                </a:solidFill>
              </a:rPr>
              <a:t>Production annuelle de l’installation solaire,</a:t>
            </a:r>
            <a:endParaRPr lang="fr-FR" sz="2000" dirty="0" smtClean="0">
              <a:solidFill>
                <a:schemeClr val="tx1"/>
              </a:solidFill>
            </a:endParaRPr>
          </a:p>
          <a:p>
            <a:pPr lvl="1"/>
            <a:r>
              <a:rPr lang="fr-FR" sz="2400" dirty="0" smtClean="0">
                <a:solidFill>
                  <a:schemeClr val="tx1"/>
                </a:solidFill>
              </a:rPr>
              <a:t>Taux d’autoconsommation de l’énergie produite,</a:t>
            </a:r>
            <a:endParaRPr lang="fr-FR" sz="2000" dirty="0" smtClean="0">
              <a:solidFill>
                <a:schemeClr val="tx1"/>
              </a:solidFill>
            </a:endParaRPr>
          </a:p>
          <a:p>
            <a:pPr lvl="1"/>
            <a:r>
              <a:rPr lang="fr-FR" sz="2400" dirty="0" smtClean="0">
                <a:solidFill>
                  <a:schemeClr val="tx1"/>
                </a:solidFill>
              </a:rPr>
              <a:t>Coût de l’installation solaire,</a:t>
            </a:r>
            <a:endParaRPr lang="fr-FR" sz="2000" dirty="0" smtClean="0">
              <a:solidFill>
                <a:schemeClr val="tx1"/>
              </a:solidFill>
            </a:endParaRPr>
          </a:p>
          <a:p>
            <a:pPr lvl="1"/>
            <a:r>
              <a:rPr lang="fr-FR" sz="2400" dirty="0" smtClean="0">
                <a:solidFill>
                  <a:schemeClr val="tx1"/>
                </a:solidFill>
              </a:rPr>
              <a:t>Montant de la subvention,</a:t>
            </a:r>
            <a:endParaRPr lang="fr-FR" sz="2000" dirty="0" smtClean="0">
              <a:solidFill>
                <a:schemeClr val="tx1"/>
              </a:solidFill>
            </a:endParaRPr>
          </a:p>
          <a:p>
            <a:pPr lvl="1"/>
            <a:r>
              <a:rPr lang="fr-FR" sz="2400" dirty="0" smtClean="0">
                <a:solidFill>
                  <a:schemeClr val="tx1"/>
                </a:solidFill>
              </a:rPr>
              <a:t>Temps de retour du projet,</a:t>
            </a:r>
            <a:endParaRPr lang="fr-FR" sz="2000" dirty="0" smtClean="0">
              <a:solidFill>
                <a:schemeClr val="tx1"/>
              </a:solidFill>
            </a:endParaRPr>
          </a:p>
          <a:p>
            <a:pPr lvl="1"/>
            <a:r>
              <a:rPr lang="fr-FR" sz="2400" dirty="0" smtClean="0">
                <a:solidFill>
                  <a:schemeClr val="tx1"/>
                </a:solidFill>
              </a:rPr>
              <a:t>TRI.</a:t>
            </a:r>
            <a:endParaRPr lang="fr-FR" sz="2000" dirty="0">
              <a:solidFill>
                <a:schemeClr val="tx1"/>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a:t>
            </a:r>
            <a:endParaRPr lang="fr-FR" dirty="0"/>
          </a:p>
        </p:txBody>
      </p:sp>
      <p:sp>
        <p:nvSpPr>
          <p:cNvPr id="3" name="Espace réservé du contenu 2"/>
          <p:cNvSpPr>
            <a:spLocks noGrp="1"/>
          </p:cNvSpPr>
          <p:nvPr>
            <p:ph sz="quarter" idx="1"/>
          </p:nvPr>
        </p:nvSpPr>
        <p:spPr/>
        <p:txBody>
          <a:bodyPr>
            <a:normAutofit/>
          </a:bodyPr>
          <a:lstStyle/>
          <a:p>
            <a:pPr marL="457200" indent="-457200">
              <a:lnSpc>
                <a:spcPct val="150000"/>
              </a:lnSpc>
              <a:buFont typeface="+mj-lt"/>
              <a:buAutoNum type="arabicPeriod"/>
            </a:pPr>
            <a:r>
              <a:rPr lang="fr-FR" sz="2800" dirty="0" smtClean="0">
                <a:solidFill>
                  <a:schemeClr val="bg1">
                    <a:lumMod val="50000"/>
                  </a:schemeClr>
                </a:solidFill>
              </a:rPr>
              <a:t>Contexte et objectifs de l’étude</a:t>
            </a:r>
          </a:p>
          <a:p>
            <a:pPr marL="457200" indent="-457200">
              <a:lnSpc>
                <a:spcPct val="150000"/>
              </a:lnSpc>
              <a:buFont typeface="+mj-lt"/>
              <a:buAutoNum type="arabicPeriod"/>
            </a:pPr>
            <a:r>
              <a:rPr lang="fr-FR" sz="2800" dirty="0" smtClean="0">
                <a:solidFill>
                  <a:schemeClr val="bg1">
                    <a:lumMod val="50000"/>
                  </a:schemeClr>
                </a:solidFill>
              </a:rPr>
              <a:t>Marché potentiel des études solaires PV</a:t>
            </a:r>
          </a:p>
          <a:p>
            <a:pPr marL="457200" indent="-457200">
              <a:lnSpc>
                <a:spcPct val="150000"/>
              </a:lnSpc>
              <a:buFont typeface="+mj-lt"/>
              <a:buAutoNum type="arabicPeriod"/>
            </a:pPr>
            <a:r>
              <a:rPr lang="fr-FR" sz="2800" dirty="0" smtClean="0">
                <a:solidFill>
                  <a:schemeClr val="bg1">
                    <a:lumMod val="50000"/>
                  </a:schemeClr>
                </a:solidFill>
              </a:rPr>
              <a:t>Profil des BE intervenants</a:t>
            </a:r>
          </a:p>
          <a:p>
            <a:pPr marL="457200" indent="-457200">
              <a:lnSpc>
                <a:spcPct val="150000"/>
              </a:lnSpc>
              <a:buFont typeface="+mj-lt"/>
              <a:buAutoNum type="arabicPeriod"/>
            </a:pPr>
            <a:r>
              <a:rPr lang="fr-FR" sz="2800" dirty="0" smtClean="0">
                <a:solidFill>
                  <a:schemeClr val="bg1">
                    <a:lumMod val="50000"/>
                  </a:schemeClr>
                </a:solidFill>
              </a:rPr>
              <a:t>Enquête / Besoins </a:t>
            </a:r>
            <a:r>
              <a:rPr lang="fr-FR" sz="2800" dirty="0" smtClean="0">
                <a:solidFill>
                  <a:schemeClr val="bg1">
                    <a:lumMod val="50000"/>
                  </a:schemeClr>
                </a:solidFill>
              </a:rPr>
              <a:t>en </a:t>
            </a:r>
            <a:r>
              <a:rPr lang="fr-FR" sz="2800" dirty="0" smtClean="0">
                <a:solidFill>
                  <a:schemeClr val="bg1">
                    <a:lumMod val="50000"/>
                  </a:schemeClr>
                </a:solidFill>
              </a:rPr>
              <a:t>formation</a:t>
            </a:r>
          </a:p>
          <a:p>
            <a:pPr marL="457200" indent="-457200">
              <a:lnSpc>
                <a:spcPct val="150000"/>
              </a:lnSpc>
              <a:buFont typeface="+mj-lt"/>
              <a:buAutoNum type="arabicPeriod"/>
            </a:pPr>
            <a:r>
              <a:rPr lang="fr-FR" sz="2800" dirty="0" smtClean="0">
                <a:solidFill>
                  <a:schemeClr val="tx1">
                    <a:lumMod val="50000"/>
                    <a:lumOff val="50000"/>
                  </a:schemeClr>
                </a:solidFill>
              </a:rPr>
              <a:t>Consistance des </a:t>
            </a:r>
            <a:r>
              <a:rPr lang="fr-FR" sz="2800" dirty="0" smtClean="0">
                <a:solidFill>
                  <a:schemeClr val="tx1">
                    <a:lumMod val="50000"/>
                    <a:lumOff val="50000"/>
                  </a:schemeClr>
                </a:solidFill>
              </a:rPr>
              <a:t>études de faisabilité</a:t>
            </a:r>
            <a:endParaRPr lang="fr-FR" sz="2800" dirty="0" smtClean="0">
              <a:solidFill>
                <a:schemeClr val="tx1">
                  <a:lumMod val="50000"/>
                  <a:lumOff val="50000"/>
                </a:schemeClr>
              </a:solidFill>
            </a:endParaRPr>
          </a:p>
          <a:p>
            <a:pPr marL="457200" indent="-457200">
              <a:lnSpc>
                <a:spcPct val="150000"/>
              </a:lnSpc>
              <a:buFont typeface="+mj-lt"/>
              <a:buAutoNum type="arabicPeriod"/>
            </a:pPr>
            <a:r>
              <a:rPr lang="fr-FR" sz="2800" dirty="0" smtClean="0">
                <a:solidFill>
                  <a:srgbClr val="002060"/>
                </a:solidFill>
              </a:rPr>
              <a:t>Processus d’intégration des bureaux d’études</a:t>
            </a:r>
          </a:p>
          <a:p>
            <a:pPr marL="457200" indent="-457200">
              <a:lnSpc>
                <a:spcPct val="150000"/>
              </a:lnSpc>
              <a:buFont typeface="+mj-lt"/>
              <a:buAutoNum type="arabicPeriod"/>
            </a:pPr>
            <a:endParaRPr lang="fr-FR" sz="2400" dirty="0" smtClean="0">
              <a:solidFill>
                <a:srgbClr val="002060"/>
              </a:solidFill>
            </a:endParaRPr>
          </a:p>
          <a:p>
            <a:pPr marL="514350" indent="-514350">
              <a:lnSpc>
                <a:spcPct val="150000"/>
              </a:lnSpc>
              <a:buFont typeface="+mj-lt"/>
              <a:buAutoNum type="arabicPeriod"/>
            </a:pPr>
            <a:endParaRPr lang="fr-FR" dirty="0" smtClean="0">
              <a:solidFill>
                <a:srgbClr val="002060"/>
              </a:solidFill>
            </a:endParaRPr>
          </a:p>
          <a:p>
            <a:pPr marL="514350" indent="-514350">
              <a:lnSpc>
                <a:spcPct val="150000"/>
              </a:lnSpc>
              <a:buFont typeface="+mj-lt"/>
              <a:buAutoNum type="arabicPeriod"/>
            </a:pPr>
            <a:endParaRPr lang="fr-FR" dirty="0">
              <a:solidFill>
                <a:srgbClr val="002060"/>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Processus d’intégration des BE</a:t>
            </a:r>
            <a:endParaRPr lang="fr-FR" b="1" dirty="0"/>
          </a:p>
        </p:txBody>
      </p:sp>
      <p:sp>
        <p:nvSpPr>
          <p:cNvPr id="9" name="Espace réservé du contenu 2"/>
          <p:cNvSpPr>
            <a:spLocks noGrp="1"/>
          </p:cNvSpPr>
          <p:nvPr>
            <p:ph sz="quarter" idx="1"/>
          </p:nvPr>
        </p:nvSpPr>
        <p:spPr>
          <a:xfrm>
            <a:off x="179512" y="1527048"/>
            <a:ext cx="8712968" cy="4998296"/>
          </a:xfrm>
        </p:spPr>
        <p:txBody>
          <a:bodyPr>
            <a:normAutofit lnSpcReduction="10000"/>
          </a:bodyPr>
          <a:lstStyle/>
          <a:p>
            <a:pPr algn="just">
              <a:buFont typeface="Wingdings" pitchFamily="2" charset="2"/>
              <a:buChar char="Ø"/>
            </a:pPr>
            <a:r>
              <a:rPr lang="fr-FR" sz="2000" dirty="0" smtClean="0"/>
              <a:t> </a:t>
            </a:r>
            <a:r>
              <a:rPr lang="fr-FR" sz="2000" i="1" dirty="0" smtClean="0">
                <a:solidFill>
                  <a:srgbClr val="C00000"/>
                </a:solidFill>
              </a:rPr>
              <a:t>Afin d’assurer la qualité des études de faisabilité relatives aux projets d’autoproduction par l’énergie solaire PV, il est nécessaire d’établir et de mettre en place un dispositif de reconnaissance de la qualification des bureaux habilités à réaliser ce genre d’étude. </a:t>
            </a:r>
          </a:p>
          <a:p>
            <a:pPr algn="just">
              <a:buNone/>
            </a:pPr>
            <a:endParaRPr lang="fr-FR" sz="2000" i="1" dirty="0" smtClean="0">
              <a:solidFill>
                <a:srgbClr val="006699"/>
              </a:solidFill>
            </a:endParaRPr>
          </a:p>
          <a:p>
            <a:pPr algn="just">
              <a:buFont typeface="Wingdings" pitchFamily="2" charset="2"/>
              <a:buChar char="v"/>
            </a:pPr>
            <a:r>
              <a:rPr lang="fr-FR" sz="2000" dirty="0" smtClean="0"/>
              <a:t> </a:t>
            </a:r>
            <a:r>
              <a:rPr lang="fr-FR" sz="2100" dirty="0" smtClean="0"/>
              <a:t>Ce dispositif repose sur la mise en place d’un cahier d’éligibilité des prestataires techniques dans le domaine du solaire PV.</a:t>
            </a:r>
          </a:p>
          <a:p>
            <a:pPr algn="just">
              <a:buFont typeface="Wingdings" pitchFamily="2" charset="2"/>
              <a:buChar char="v"/>
            </a:pPr>
            <a:endParaRPr lang="fr-FR" sz="2100" dirty="0" smtClean="0"/>
          </a:p>
          <a:p>
            <a:pPr algn="just">
              <a:buFont typeface="Wingdings" pitchFamily="2" charset="2"/>
              <a:buChar char="v"/>
            </a:pPr>
            <a:r>
              <a:rPr lang="fr-FR" sz="2000" dirty="0" smtClean="0"/>
              <a:t>Les bureaux répondant aux exigences de ce cahier seront considérés comme étant des bureaux éligibles et seront inscrits sur une liste spécifique.</a:t>
            </a:r>
          </a:p>
          <a:p>
            <a:pPr algn="just">
              <a:buFont typeface="Wingdings" pitchFamily="2" charset="2"/>
              <a:buChar char="v"/>
            </a:pPr>
            <a:r>
              <a:rPr lang="fr-FR" sz="2000" dirty="0" smtClean="0"/>
              <a:t> L’entrée en vigueur de ce cahier d’éligibilité reste tributaire de l’organisation d’une session de formation dédiée aux prestataires techniques et dont le contenu et les conditions de déroulement seront conformes au plan de formation proposé après son approbation.</a:t>
            </a:r>
          </a:p>
          <a:p>
            <a:endParaRPr lang="fr-FR" sz="2000" dirty="0" smtClean="0"/>
          </a:p>
          <a:p>
            <a:pPr algn="just"/>
            <a:endParaRPr lang="fr-FR" sz="1800" dirty="0" smtClean="0">
              <a:solidFill>
                <a:schemeClr val="bg2">
                  <a:lumMod val="10000"/>
                </a:schemeClr>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Cahier d’éligibilité des BE</a:t>
            </a:r>
            <a:endParaRPr lang="fr-FR" b="1" dirty="0"/>
          </a:p>
        </p:txBody>
      </p:sp>
      <p:sp>
        <p:nvSpPr>
          <p:cNvPr id="9" name="Espace réservé du contenu 2"/>
          <p:cNvSpPr>
            <a:spLocks noGrp="1"/>
          </p:cNvSpPr>
          <p:nvPr>
            <p:ph sz="quarter" idx="1"/>
          </p:nvPr>
        </p:nvSpPr>
        <p:spPr>
          <a:xfrm>
            <a:off x="179512" y="1527048"/>
            <a:ext cx="8712968" cy="4998296"/>
          </a:xfrm>
        </p:spPr>
        <p:txBody>
          <a:bodyPr>
            <a:normAutofit/>
          </a:bodyPr>
          <a:lstStyle/>
          <a:p>
            <a:endParaRPr lang="fr-FR" sz="2000" dirty="0" smtClean="0"/>
          </a:p>
          <a:p>
            <a:endParaRPr lang="fr-FR" sz="2000" dirty="0" smtClean="0"/>
          </a:p>
          <a:p>
            <a:pPr lvl="2">
              <a:lnSpc>
                <a:spcPct val="150000"/>
              </a:lnSpc>
            </a:pPr>
            <a:r>
              <a:rPr lang="fr-FR" sz="1300" dirty="0" smtClean="0"/>
              <a:t> </a:t>
            </a:r>
            <a:r>
              <a:rPr lang="fr-FR" dirty="0" smtClean="0"/>
              <a:t>Les exigences et critères d’admissibilité ;</a:t>
            </a:r>
          </a:p>
          <a:p>
            <a:pPr lvl="2">
              <a:lnSpc>
                <a:spcPct val="150000"/>
              </a:lnSpc>
            </a:pPr>
            <a:r>
              <a:rPr lang="fr-FR" dirty="0" smtClean="0"/>
              <a:t>Le contenu et des études de faisabilité à réaliser ;</a:t>
            </a:r>
          </a:p>
          <a:p>
            <a:pPr lvl="2">
              <a:lnSpc>
                <a:spcPct val="150000"/>
              </a:lnSpc>
            </a:pPr>
            <a:r>
              <a:rPr lang="fr-FR" dirty="0" smtClean="0"/>
              <a:t>Les procédures de l’accord de l’éligibilité ;</a:t>
            </a:r>
          </a:p>
          <a:p>
            <a:pPr lvl="2">
              <a:lnSpc>
                <a:spcPct val="150000"/>
              </a:lnSpc>
            </a:pPr>
            <a:r>
              <a:rPr lang="fr-FR" dirty="0" smtClean="0"/>
              <a:t>Les obligations légales des prestataires techniques éligibles et les sanctions applicables en cas de violation de ces obligations.</a:t>
            </a:r>
          </a:p>
          <a:p>
            <a:pPr algn="just">
              <a:buFont typeface="Wingdings" pitchFamily="2" charset="2"/>
              <a:buChar char="v"/>
            </a:pPr>
            <a:endParaRPr lang="fr-FR" sz="2000" dirty="0" smtClean="0"/>
          </a:p>
          <a:p>
            <a:pPr algn="just"/>
            <a:endParaRPr lang="fr-FR" sz="1800" dirty="0" smtClean="0">
              <a:solidFill>
                <a:schemeClr val="bg2">
                  <a:lumMod val="10000"/>
                </a:schemeClr>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Conditions d’éligibilité</a:t>
            </a:r>
            <a:endParaRPr lang="fr-FR" dirty="0"/>
          </a:p>
        </p:txBody>
      </p:sp>
      <p:sp>
        <p:nvSpPr>
          <p:cNvPr id="3" name="Espace réservé du contenu 2"/>
          <p:cNvSpPr>
            <a:spLocks noGrp="1"/>
          </p:cNvSpPr>
          <p:nvPr>
            <p:ph sz="quarter" idx="1"/>
          </p:nvPr>
        </p:nvSpPr>
        <p:spPr>
          <a:xfrm>
            <a:off x="301752" y="1527048"/>
            <a:ext cx="8503920" cy="4854280"/>
          </a:xfrm>
        </p:spPr>
        <p:txBody>
          <a:bodyPr>
            <a:noAutofit/>
          </a:bodyPr>
          <a:lstStyle/>
          <a:p>
            <a:pPr lvl="0"/>
            <a:r>
              <a:rPr lang="fr-FR" sz="2000" dirty="0" smtClean="0"/>
              <a:t>Etre inscrit par le MEHAT sur la liste des BE et des IC ayant signé et déposé un CC concernant l’exercice de leurs activités conformément aux arrêtés du 9 février 2009. En plus le prestataire devra figurer parmi :</a:t>
            </a:r>
            <a:endParaRPr lang="fr-FR" sz="1600" dirty="0" smtClean="0"/>
          </a:p>
          <a:p>
            <a:pPr marL="901700" lvl="1" indent="-90488"/>
            <a:r>
              <a:rPr lang="fr-FR" sz="1800" dirty="0" smtClean="0">
                <a:solidFill>
                  <a:schemeClr val="tx1">
                    <a:lumMod val="95000"/>
                    <a:lumOff val="5000"/>
                  </a:schemeClr>
                </a:solidFill>
              </a:rPr>
              <a:t>Les bureaux d’études pluridisciplinaires (catégorie A),</a:t>
            </a:r>
            <a:endParaRPr lang="fr-FR" sz="1600" dirty="0" smtClean="0">
              <a:solidFill>
                <a:schemeClr val="tx1">
                  <a:lumMod val="95000"/>
                  <a:lumOff val="5000"/>
                </a:schemeClr>
              </a:solidFill>
            </a:endParaRPr>
          </a:p>
          <a:p>
            <a:pPr marL="901700" lvl="1" indent="-90488"/>
            <a:r>
              <a:rPr lang="fr-FR" sz="1800" dirty="0" smtClean="0">
                <a:solidFill>
                  <a:schemeClr val="tx1">
                    <a:lumMod val="95000"/>
                    <a:lumOff val="5000"/>
                  </a:schemeClr>
                </a:solidFill>
              </a:rPr>
              <a:t>Les bureaux d’études de catégorie B spécialisés en lot « électricité »  </a:t>
            </a:r>
            <a:endParaRPr lang="fr-FR" sz="1600" dirty="0" smtClean="0">
              <a:solidFill>
                <a:schemeClr val="tx1">
                  <a:lumMod val="95000"/>
                  <a:lumOff val="5000"/>
                </a:schemeClr>
              </a:solidFill>
            </a:endParaRPr>
          </a:p>
          <a:p>
            <a:pPr marL="901700" lvl="1" indent="-90488"/>
            <a:r>
              <a:rPr lang="fr-FR" sz="1800" dirty="0" smtClean="0">
                <a:solidFill>
                  <a:schemeClr val="tx1">
                    <a:lumMod val="95000"/>
                    <a:lumOff val="5000"/>
                  </a:schemeClr>
                </a:solidFill>
              </a:rPr>
              <a:t>Les ingénieurs conseils spécialisés en lot « électricité » ;</a:t>
            </a:r>
            <a:endParaRPr lang="fr-FR" sz="1600" dirty="0" smtClean="0">
              <a:solidFill>
                <a:schemeClr val="tx1">
                  <a:lumMod val="95000"/>
                  <a:lumOff val="5000"/>
                </a:schemeClr>
              </a:solidFill>
            </a:endParaRPr>
          </a:p>
          <a:p>
            <a:pPr>
              <a:buNone/>
            </a:pPr>
            <a:r>
              <a:rPr lang="fr-FR" sz="2000" dirty="0" smtClean="0"/>
              <a:t> </a:t>
            </a:r>
            <a:endParaRPr lang="fr-FR" sz="1600" dirty="0" smtClean="0"/>
          </a:p>
          <a:p>
            <a:pPr algn="ctr">
              <a:buNone/>
            </a:pPr>
            <a:r>
              <a:rPr lang="fr-FR" sz="2000" b="1" dirty="0" smtClean="0"/>
              <a:t>Ou</a:t>
            </a:r>
            <a:endParaRPr lang="fr-FR" sz="1600" b="1" dirty="0" smtClean="0"/>
          </a:p>
          <a:p>
            <a:r>
              <a:rPr lang="fr-FR" sz="2000" dirty="0" smtClean="0"/>
              <a:t>Etre inscrits sur la liste des experts-auditeurs en énergie (spécialité électrique) conformément au décret n°2004-2144 du 2/09/2004.</a:t>
            </a:r>
            <a:endParaRPr lang="fr-FR" sz="1600" dirty="0" smtClean="0"/>
          </a:p>
          <a:p>
            <a:pPr lvl="0"/>
            <a:r>
              <a:rPr lang="fr-FR" sz="2000" dirty="0" smtClean="0"/>
              <a:t>Disposer parmi son effectif permanent d’au moins </a:t>
            </a:r>
            <a:r>
              <a:rPr lang="fr-FR" sz="2000" b="1" dirty="0" smtClean="0"/>
              <a:t>un ingénieur </a:t>
            </a:r>
            <a:r>
              <a:rPr lang="fr-FR" sz="2000" dirty="0" smtClean="0"/>
              <a:t>ayant suivi une formation complémentaire qualifiante, reconnue par l’ANME,  portant sur la les études de faisabilité des installations solaires PV.</a:t>
            </a:r>
            <a:endParaRPr lang="fr-FR" sz="18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Dépôt de la demande (ANME)</a:t>
            </a:r>
            <a:endParaRPr lang="fr-FR" dirty="0"/>
          </a:p>
        </p:txBody>
      </p:sp>
      <p:sp>
        <p:nvSpPr>
          <p:cNvPr id="3" name="Espace réservé du contenu 2"/>
          <p:cNvSpPr>
            <a:spLocks noGrp="1"/>
          </p:cNvSpPr>
          <p:nvPr>
            <p:ph sz="quarter" idx="1"/>
          </p:nvPr>
        </p:nvSpPr>
        <p:spPr/>
        <p:txBody>
          <a:bodyPr>
            <a:normAutofit/>
          </a:bodyPr>
          <a:lstStyle/>
          <a:p>
            <a:pPr algn="just"/>
            <a:r>
              <a:rPr lang="fr-FR" sz="2800" dirty="0" smtClean="0"/>
              <a:t>Le </a:t>
            </a:r>
            <a:r>
              <a:rPr lang="fr-FR" sz="2400" dirty="0" smtClean="0"/>
              <a:t>cahier des charges signé par l’IC ou le premier responsable</a:t>
            </a:r>
          </a:p>
          <a:p>
            <a:pPr marL="274320" lvl="1" algn="just">
              <a:buClr>
                <a:schemeClr val="accent1"/>
              </a:buClr>
              <a:buSzPct val="85000"/>
              <a:buFont typeface="Wingdings 2"/>
              <a:buChar char=""/>
            </a:pPr>
            <a:r>
              <a:rPr lang="fr-FR" sz="2400" dirty="0" smtClean="0">
                <a:solidFill>
                  <a:schemeClr val="tx1"/>
                </a:solidFill>
              </a:rPr>
              <a:t>Une copie du cahier des charges déposé auprès du MEHAT ou une copie de l’attestation de l’inscription sur la liste des experts-auditeurs en énergie;</a:t>
            </a:r>
          </a:p>
          <a:p>
            <a:pPr marL="274320" lvl="1" algn="just">
              <a:buClr>
                <a:schemeClr val="accent1"/>
              </a:buClr>
              <a:buSzPct val="85000"/>
              <a:buFont typeface="Wingdings 2"/>
              <a:buChar char=""/>
            </a:pPr>
            <a:r>
              <a:rPr lang="fr-FR" sz="2400" dirty="0" smtClean="0">
                <a:solidFill>
                  <a:schemeClr val="tx1"/>
                </a:solidFill>
              </a:rPr>
              <a:t>Une copie de l’attestation de participation d’un ingénieur de l’équipe de travail du prescripteur à une formation portant sur les études de faisabilité des installations solaires PV.  </a:t>
            </a:r>
          </a:p>
          <a:p>
            <a:endParaRPr lang="fr-F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28600"/>
            <a:ext cx="8784976" cy="758952"/>
          </a:xfrm>
        </p:spPr>
        <p:txBody>
          <a:bodyPr>
            <a:noAutofit/>
          </a:bodyPr>
          <a:lstStyle/>
          <a:p>
            <a:r>
              <a:rPr lang="fr-FR" sz="2800" b="1" dirty="0" smtClean="0">
                <a:solidFill>
                  <a:schemeClr val="tx2">
                    <a:lumMod val="50000"/>
                  </a:schemeClr>
                </a:solidFill>
              </a:rPr>
              <a:t>Stratégie de Développement des ER</a:t>
            </a:r>
            <a:endParaRPr lang="fr-FR" sz="2800" b="1" dirty="0">
              <a:solidFill>
                <a:schemeClr val="tx2">
                  <a:lumMod val="50000"/>
                </a:schemeClr>
              </a:solidFill>
            </a:endParaRPr>
          </a:p>
        </p:txBody>
      </p:sp>
      <p:sp>
        <p:nvSpPr>
          <p:cNvPr id="3" name="Espace réservé du contenu 2"/>
          <p:cNvSpPr>
            <a:spLocks noGrp="1"/>
          </p:cNvSpPr>
          <p:nvPr>
            <p:ph sz="quarter" idx="1"/>
          </p:nvPr>
        </p:nvSpPr>
        <p:spPr>
          <a:xfrm>
            <a:off x="251520" y="1844824"/>
            <a:ext cx="8575928" cy="3960440"/>
          </a:xfrm>
        </p:spPr>
        <p:txBody>
          <a:bodyPr>
            <a:normAutofit lnSpcReduction="10000"/>
          </a:bodyPr>
          <a:lstStyle/>
          <a:p>
            <a:pPr algn="just">
              <a:spcBef>
                <a:spcPts val="1200"/>
              </a:spcBef>
            </a:pPr>
            <a:r>
              <a:rPr lang="fr-FR" sz="2200" dirty="0" smtClean="0"/>
              <a:t>Nouvelle stratégie énergétique nationale, dont l’une de ses composantes consiste au </a:t>
            </a:r>
            <a:r>
              <a:rPr lang="fr-FR" sz="2200" dirty="0" smtClean="0">
                <a:solidFill>
                  <a:srgbClr val="C00000"/>
                </a:solidFill>
              </a:rPr>
              <a:t>développement des énergies renouvelables pour la production d’électricité</a:t>
            </a:r>
            <a:r>
              <a:rPr lang="fr-FR" sz="2200" dirty="0" smtClean="0"/>
              <a:t>.</a:t>
            </a:r>
          </a:p>
          <a:p>
            <a:pPr algn="just">
              <a:spcBef>
                <a:spcPts val="1200"/>
              </a:spcBef>
            </a:pPr>
            <a:r>
              <a:rPr lang="fr-FR" sz="2200" dirty="0" smtClean="0"/>
              <a:t>Objectif  PST: Part des Renouvelables de 30% dans la production électrique en 2030 – Capacité :3 700 MW</a:t>
            </a:r>
          </a:p>
          <a:p>
            <a:pPr algn="just">
              <a:spcBef>
                <a:spcPts val="1200"/>
              </a:spcBef>
            </a:pPr>
            <a:r>
              <a:rPr lang="fr-FR" sz="2200" dirty="0" smtClean="0"/>
              <a:t>PST approuvé par le Gouvernement (04/07/2016)</a:t>
            </a:r>
          </a:p>
          <a:p>
            <a:pPr algn="just">
              <a:spcBef>
                <a:spcPts val="1200"/>
              </a:spcBef>
            </a:pPr>
            <a:r>
              <a:rPr lang="fr-FR" sz="2200" dirty="0" smtClean="0"/>
              <a:t> Objectif Renouvelables 2017-2020: + 1 000 MW (Avis 01/2016)</a:t>
            </a:r>
          </a:p>
          <a:p>
            <a:pPr marL="274320" lvl="1" algn="just">
              <a:spcBef>
                <a:spcPts val="1200"/>
              </a:spcBef>
              <a:buClr>
                <a:schemeClr val="accent1"/>
              </a:buClr>
              <a:buSzPct val="85000"/>
              <a:buFont typeface="Wingdings 2"/>
              <a:buChar char=""/>
            </a:pPr>
            <a:r>
              <a:rPr lang="fr-FR" dirty="0" smtClean="0">
                <a:solidFill>
                  <a:schemeClr val="tx1"/>
                </a:solidFill>
              </a:rPr>
              <a:t>Finalisation du Cadre réglementaire des ER: Loi n°2015-12  + Textes d’application</a:t>
            </a:r>
          </a:p>
          <a:p>
            <a:pPr marL="274320" lvl="1" algn="just">
              <a:spcBef>
                <a:spcPts val="1200"/>
              </a:spcBef>
              <a:buClr>
                <a:schemeClr val="accent1"/>
              </a:buClr>
              <a:buSzPct val="85000"/>
              <a:buFont typeface="Wingdings 2"/>
              <a:buChar char=""/>
            </a:pPr>
            <a:r>
              <a:rPr lang="fr-FR" dirty="0" smtClean="0">
                <a:solidFill>
                  <a:schemeClr val="tx1"/>
                </a:solidFill>
              </a:rPr>
              <a:t>Volonté de promouvoir l’autoproduction par les ER</a:t>
            </a:r>
          </a:p>
          <a:p>
            <a:pPr algn="just">
              <a:spcBef>
                <a:spcPts val="1200"/>
              </a:spcBef>
            </a:pPr>
            <a:endParaRPr lang="fr-FR" sz="2200" b="1"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Décision de l’éligibilité</a:t>
            </a:r>
            <a:endParaRPr lang="fr-FR" dirty="0"/>
          </a:p>
        </p:txBody>
      </p:sp>
      <p:sp>
        <p:nvSpPr>
          <p:cNvPr id="3" name="Espace réservé du contenu 2"/>
          <p:cNvSpPr>
            <a:spLocks noGrp="1"/>
          </p:cNvSpPr>
          <p:nvPr>
            <p:ph sz="quarter" idx="1"/>
          </p:nvPr>
        </p:nvSpPr>
        <p:spPr/>
        <p:txBody>
          <a:bodyPr>
            <a:normAutofit/>
          </a:bodyPr>
          <a:lstStyle/>
          <a:p>
            <a:r>
              <a:rPr lang="fr-FR" sz="2800" dirty="0" smtClean="0"/>
              <a:t>Délai de réponse : 21 jours, à partir de la date de dépôt de la demande.</a:t>
            </a:r>
            <a:endParaRPr lang="fr-FR" sz="2400" dirty="0" smtClean="0"/>
          </a:p>
          <a:p>
            <a:r>
              <a:rPr lang="fr-FR" sz="2800" dirty="0" smtClean="0"/>
              <a:t>Avis favorable: Attestation d’éligibilité</a:t>
            </a:r>
            <a:endParaRPr lang="fr-FR" sz="2400" dirty="0" smtClean="0"/>
          </a:p>
          <a:p>
            <a:pPr lvl="1"/>
            <a:r>
              <a:rPr lang="fr-FR" sz="2000" dirty="0" smtClean="0">
                <a:solidFill>
                  <a:schemeClr val="tx1">
                    <a:lumMod val="95000"/>
                    <a:lumOff val="5000"/>
                  </a:schemeClr>
                </a:solidFill>
              </a:rPr>
              <a:t>le nom du prestataire, ses coordonnées ainsi que son matricule fiscale, </a:t>
            </a:r>
            <a:endParaRPr lang="fr-FR" sz="1800" dirty="0" smtClean="0">
              <a:solidFill>
                <a:schemeClr val="tx1">
                  <a:lumMod val="95000"/>
                  <a:lumOff val="5000"/>
                </a:schemeClr>
              </a:solidFill>
            </a:endParaRPr>
          </a:p>
          <a:p>
            <a:pPr lvl="1"/>
            <a:r>
              <a:rPr lang="fr-FR" sz="2000" dirty="0" smtClean="0">
                <a:solidFill>
                  <a:schemeClr val="tx1">
                    <a:lumMod val="95000"/>
                    <a:lumOff val="5000"/>
                  </a:schemeClr>
                </a:solidFill>
              </a:rPr>
              <a:t>les noms et les prénoms des ingénieurs travaillant pour le compte du prestataire et disposant d’une qualification dans le domaine des études solaires PV, </a:t>
            </a:r>
            <a:endParaRPr lang="fr-FR" sz="1800" dirty="0" smtClean="0">
              <a:solidFill>
                <a:schemeClr val="tx1">
                  <a:lumMod val="95000"/>
                  <a:lumOff val="5000"/>
                </a:schemeClr>
              </a:solidFill>
            </a:endParaRPr>
          </a:p>
          <a:p>
            <a:pPr lvl="1"/>
            <a:r>
              <a:rPr lang="fr-FR" sz="2000" dirty="0" smtClean="0">
                <a:solidFill>
                  <a:schemeClr val="tx1">
                    <a:lumMod val="95000"/>
                    <a:lumOff val="5000"/>
                  </a:schemeClr>
                </a:solidFill>
              </a:rPr>
              <a:t>la date d’entrée en vigueur et la date de l’expiration.</a:t>
            </a:r>
          </a:p>
          <a:p>
            <a:pPr lvl="1"/>
            <a:r>
              <a:rPr lang="fr-FR" sz="2000" dirty="0" smtClean="0">
                <a:solidFill>
                  <a:schemeClr val="tx1">
                    <a:lumMod val="95000"/>
                    <a:lumOff val="5000"/>
                  </a:schemeClr>
                </a:solidFill>
              </a:rPr>
              <a:t>Validité e l’éligibilité: 3 ans</a:t>
            </a:r>
            <a:endParaRPr lang="fr-FR" sz="1800" dirty="0" smtClean="0">
              <a:solidFill>
                <a:schemeClr val="tx1">
                  <a:lumMod val="95000"/>
                  <a:lumOff val="5000"/>
                </a:schemeClr>
              </a:solidFill>
            </a:endParaRPr>
          </a:p>
          <a:p>
            <a:r>
              <a:rPr lang="fr-FR" sz="2800" dirty="0" smtClean="0"/>
              <a:t>Avis défavorable: Motifs du refus de sa demande.</a:t>
            </a:r>
            <a:endParaRPr lang="fr-FR" sz="2400" dirty="0" smtClean="0"/>
          </a:p>
          <a:p>
            <a:endParaRPr lang="fr-F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Obligations du prescripteur</a:t>
            </a:r>
            <a:endParaRPr lang="fr-FR" dirty="0"/>
          </a:p>
        </p:txBody>
      </p:sp>
      <p:sp>
        <p:nvSpPr>
          <p:cNvPr id="3" name="Espace réservé du contenu 2"/>
          <p:cNvSpPr>
            <a:spLocks noGrp="1"/>
          </p:cNvSpPr>
          <p:nvPr>
            <p:ph sz="quarter" idx="1"/>
          </p:nvPr>
        </p:nvSpPr>
        <p:spPr>
          <a:xfrm>
            <a:off x="301752" y="1527048"/>
            <a:ext cx="8503920" cy="4998296"/>
          </a:xfrm>
        </p:spPr>
        <p:txBody>
          <a:bodyPr>
            <a:noAutofit/>
          </a:bodyPr>
          <a:lstStyle/>
          <a:p>
            <a:pPr lvl="0" algn="just">
              <a:lnSpc>
                <a:spcPct val="120000"/>
              </a:lnSpc>
              <a:spcBef>
                <a:spcPts val="300"/>
              </a:spcBef>
            </a:pPr>
            <a:r>
              <a:rPr lang="fr-FR" sz="1700" dirty="0" smtClean="0">
                <a:latin typeface="Arial Narrow" pitchFamily="34" charset="0"/>
              </a:rPr>
              <a:t>Faire connaître par écrit à l’ANME de chaque changement dans son statut  professionnel aussi bien en ce qui concerne son lieu de travail, les  moyens dont il dispose ou son arrêt d'activité ou de tout changement dans les données précisées dans le CC qu’il a déposé auprès à l’ANME pour avoir l’éligibilité ;</a:t>
            </a:r>
          </a:p>
          <a:p>
            <a:pPr lvl="0" algn="just">
              <a:lnSpc>
                <a:spcPct val="120000"/>
              </a:lnSpc>
              <a:spcBef>
                <a:spcPts val="300"/>
              </a:spcBef>
            </a:pPr>
            <a:r>
              <a:rPr lang="fr-FR" sz="1700" dirty="0" smtClean="0">
                <a:latin typeface="Arial Narrow" pitchFamily="34" charset="0"/>
              </a:rPr>
              <a:t>Réaliser les études de faisabilité des installations solaires PV conformément aux règles définis au CC;</a:t>
            </a:r>
          </a:p>
          <a:p>
            <a:pPr lvl="0" algn="just">
              <a:lnSpc>
                <a:spcPct val="120000"/>
              </a:lnSpc>
              <a:spcBef>
                <a:spcPts val="300"/>
              </a:spcBef>
            </a:pPr>
            <a:r>
              <a:rPr lang="fr-FR" sz="1700" dirty="0" smtClean="0">
                <a:latin typeface="Arial Narrow" pitchFamily="34" charset="0"/>
              </a:rPr>
              <a:t>Agir avec impartialité et n'avoir aucun lien de nature à porter atteinte à son indépendance vis à vis des sociétés exerçant une activité de commercialisation ou d’installations des systèmes solaires PV ;</a:t>
            </a:r>
          </a:p>
          <a:p>
            <a:pPr lvl="0" algn="just">
              <a:lnSpc>
                <a:spcPct val="120000"/>
              </a:lnSpc>
              <a:spcBef>
                <a:spcPts val="300"/>
              </a:spcBef>
            </a:pPr>
            <a:r>
              <a:rPr lang="fr-FR" sz="1700" dirty="0" smtClean="0">
                <a:latin typeface="Arial Narrow" pitchFamily="34" charset="0"/>
              </a:rPr>
              <a:t>Privilégier les solutions optimales pour ses clients d’un point de vue réglementaire et technico-économique ;</a:t>
            </a:r>
          </a:p>
          <a:p>
            <a:pPr lvl="0" algn="just">
              <a:lnSpc>
                <a:spcPct val="120000"/>
              </a:lnSpc>
              <a:spcBef>
                <a:spcPts val="300"/>
              </a:spcBef>
            </a:pPr>
            <a:r>
              <a:rPr lang="fr-FR" sz="1700" dirty="0" smtClean="0">
                <a:latin typeface="Arial Narrow" pitchFamily="34" charset="0"/>
              </a:rPr>
              <a:t>Suivre l'évolution de la technologie solaire PV afin d'être capable de mener les études avec la qualité requise ;</a:t>
            </a:r>
          </a:p>
          <a:p>
            <a:pPr lvl="0" algn="just">
              <a:lnSpc>
                <a:spcPct val="120000"/>
              </a:lnSpc>
              <a:spcBef>
                <a:spcPts val="300"/>
              </a:spcBef>
            </a:pPr>
            <a:r>
              <a:rPr lang="fr-FR" sz="1700" dirty="0" smtClean="0">
                <a:latin typeface="Arial Narrow" pitchFamily="34" charset="0"/>
              </a:rPr>
              <a:t>Veiller au renforcement des compétences de son équipe dans le domaine du solaire PV  en ne confier la réalisation des études qu’au personnel disposant d’un niveau de compétence ou de formation suffisant.</a:t>
            </a:r>
            <a:endParaRPr lang="fr-FR" sz="17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Sanctions</a:t>
            </a:r>
            <a:endParaRPr lang="fr-FR" dirty="0"/>
          </a:p>
        </p:txBody>
      </p:sp>
      <p:sp>
        <p:nvSpPr>
          <p:cNvPr id="3" name="Espace réservé du contenu 2"/>
          <p:cNvSpPr>
            <a:spLocks noGrp="1"/>
          </p:cNvSpPr>
          <p:nvPr>
            <p:ph sz="quarter" idx="1"/>
          </p:nvPr>
        </p:nvSpPr>
        <p:spPr/>
        <p:txBody>
          <a:bodyPr>
            <a:normAutofit lnSpcReduction="10000"/>
          </a:bodyPr>
          <a:lstStyle/>
          <a:p>
            <a:pPr algn="ctr">
              <a:buNone/>
            </a:pPr>
            <a:r>
              <a:rPr lang="fr-FR" sz="2000" b="1" cap="all" dirty="0" smtClean="0">
                <a:solidFill>
                  <a:schemeClr val="accent1">
                    <a:lumMod val="75000"/>
                  </a:schemeClr>
                </a:solidFill>
              </a:rPr>
              <a:t>Avertissement du prestataire</a:t>
            </a:r>
            <a:endParaRPr lang="fr-FR" b="1" cap="all" dirty="0" smtClean="0"/>
          </a:p>
          <a:p>
            <a:pPr algn="just">
              <a:lnSpc>
                <a:spcPct val="150000"/>
              </a:lnSpc>
              <a:spcBef>
                <a:spcPts val="600"/>
              </a:spcBef>
            </a:pPr>
            <a:r>
              <a:rPr lang="fr-FR" sz="2000" dirty="0" smtClean="0">
                <a:latin typeface="Arial Narrow" pitchFamily="34" charset="0"/>
              </a:rPr>
              <a:t>Pour tous les manquements du prescripteur dans l’exécution des tâches qui lui sont confiées et ayant relation avec la qualité des études de faisabilité ou en cas de constat d’absence de compétences qualifiées dans le domaine du solaire PV de son équipe, l’ANME transmettra au prescripteur concerné un avertissement accompagné d’un rapport détaillant les manquements constatées et justifié par les documents nécessaires. </a:t>
            </a:r>
          </a:p>
          <a:p>
            <a:pPr algn="just">
              <a:lnSpc>
                <a:spcPct val="150000"/>
              </a:lnSpc>
              <a:spcBef>
                <a:spcPts val="600"/>
              </a:spcBef>
            </a:pPr>
            <a:r>
              <a:rPr lang="fr-FR" sz="2000" dirty="0" smtClean="0">
                <a:latin typeface="Arial Narrow" pitchFamily="34" charset="0"/>
              </a:rPr>
              <a:t>Le prestataire devra présenter un rapport, présentant ses observations et justifications concernant les manquements qui lui sont reprochés, aux services compétents de l’ANME au plus tard 21 jours à compter de la date de réception de l'avertissement. </a:t>
            </a:r>
          </a:p>
          <a:p>
            <a:endParaRPr lang="fr-FR"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Sanctions</a:t>
            </a:r>
            <a:endParaRPr lang="fr-FR" dirty="0"/>
          </a:p>
        </p:txBody>
      </p:sp>
      <p:sp>
        <p:nvSpPr>
          <p:cNvPr id="3" name="Espace réservé du contenu 2"/>
          <p:cNvSpPr>
            <a:spLocks noGrp="1"/>
          </p:cNvSpPr>
          <p:nvPr>
            <p:ph sz="quarter" idx="1"/>
          </p:nvPr>
        </p:nvSpPr>
        <p:spPr/>
        <p:txBody>
          <a:bodyPr>
            <a:normAutofit/>
          </a:bodyPr>
          <a:lstStyle/>
          <a:p>
            <a:pPr algn="ctr">
              <a:buNone/>
            </a:pPr>
            <a:r>
              <a:rPr lang="fr-FR" sz="2000" b="1" cap="all" dirty="0" smtClean="0">
                <a:solidFill>
                  <a:schemeClr val="accent1">
                    <a:lumMod val="75000"/>
                  </a:schemeClr>
                </a:solidFill>
              </a:rPr>
              <a:t>Suspension temporaire</a:t>
            </a:r>
            <a:endParaRPr lang="fr-FR" b="1" cap="all" dirty="0" smtClean="0"/>
          </a:p>
          <a:p>
            <a:pPr algn="just">
              <a:lnSpc>
                <a:spcPct val="150000"/>
              </a:lnSpc>
              <a:spcBef>
                <a:spcPts val="600"/>
              </a:spcBef>
            </a:pPr>
            <a:r>
              <a:rPr lang="fr-FR" sz="2000" dirty="0" smtClean="0">
                <a:latin typeface="Arial Narrow" pitchFamily="34" charset="0"/>
              </a:rPr>
              <a:t>L'éligibilité du prescripteur peut être retirée à titre temporaire, et pour une durée n'excédant pas six mois, dans les cas suivants :</a:t>
            </a:r>
          </a:p>
          <a:p>
            <a:pPr lvl="1" algn="just">
              <a:lnSpc>
                <a:spcPct val="150000"/>
              </a:lnSpc>
              <a:spcBef>
                <a:spcPts val="600"/>
              </a:spcBef>
            </a:pPr>
            <a:r>
              <a:rPr lang="fr-FR" sz="2000" dirty="0" smtClean="0">
                <a:solidFill>
                  <a:schemeClr val="tx1">
                    <a:lumMod val="95000"/>
                    <a:lumOff val="5000"/>
                  </a:schemeClr>
                </a:solidFill>
                <a:latin typeface="Arial Narrow" pitchFamily="34" charset="0"/>
              </a:rPr>
              <a:t>L’absence de réponse de la part du prescripteur à son avertissement par l’ANME dans les délais fixés (21 jours) ;</a:t>
            </a:r>
          </a:p>
          <a:p>
            <a:pPr lvl="1" algn="just">
              <a:lnSpc>
                <a:spcPct val="150000"/>
              </a:lnSpc>
              <a:spcBef>
                <a:spcPts val="600"/>
              </a:spcBef>
            </a:pPr>
            <a:r>
              <a:rPr lang="fr-FR" sz="2000" dirty="0" smtClean="0">
                <a:solidFill>
                  <a:schemeClr val="tx1">
                    <a:lumMod val="95000"/>
                    <a:lumOff val="5000"/>
                  </a:schemeClr>
                </a:solidFill>
                <a:latin typeface="Arial Narrow" pitchFamily="34" charset="0"/>
              </a:rPr>
              <a:t>L’émission de deux avertissements ;</a:t>
            </a:r>
          </a:p>
          <a:p>
            <a:pPr algn="just">
              <a:lnSpc>
                <a:spcPct val="150000"/>
              </a:lnSpc>
              <a:spcBef>
                <a:spcPts val="600"/>
              </a:spcBef>
            </a:pPr>
            <a:r>
              <a:rPr lang="fr-FR" sz="2000" dirty="0" smtClean="0">
                <a:latin typeface="Arial Narrow" pitchFamily="34" charset="0"/>
              </a:rPr>
              <a:t>L’éligibilité accordée au prestataire sera également suspendue en cas du gel provisoire de son activité par le MEHAT. Dans ce cas, la suspension temporaire reste valable durant toute la période du gel provisoire, fixée par le MEHAT dans sa sanction.</a:t>
            </a:r>
          </a:p>
          <a:p>
            <a:endParaRPr lang="fr-FR"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Sanctions</a:t>
            </a:r>
            <a:endParaRPr lang="fr-FR" dirty="0"/>
          </a:p>
        </p:txBody>
      </p:sp>
      <p:sp>
        <p:nvSpPr>
          <p:cNvPr id="3" name="Espace réservé du contenu 2"/>
          <p:cNvSpPr>
            <a:spLocks noGrp="1"/>
          </p:cNvSpPr>
          <p:nvPr>
            <p:ph sz="quarter" idx="1"/>
          </p:nvPr>
        </p:nvSpPr>
        <p:spPr/>
        <p:txBody>
          <a:bodyPr>
            <a:normAutofit fontScale="85000" lnSpcReduction="10000"/>
          </a:bodyPr>
          <a:lstStyle/>
          <a:p>
            <a:pPr algn="ctr">
              <a:buNone/>
            </a:pPr>
            <a:r>
              <a:rPr lang="fr-FR" sz="2000" b="1" cap="all" dirty="0" smtClean="0">
                <a:solidFill>
                  <a:schemeClr val="accent1">
                    <a:lumMod val="75000"/>
                  </a:schemeClr>
                </a:solidFill>
              </a:rPr>
              <a:t>LEVEE de la Suspension temporaire</a:t>
            </a:r>
            <a:endParaRPr lang="fr-FR" b="1" cap="all" dirty="0" smtClean="0"/>
          </a:p>
          <a:p>
            <a:pPr algn="just">
              <a:lnSpc>
                <a:spcPct val="150000"/>
              </a:lnSpc>
              <a:spcBef>
                <a:spcPts val="600"/>
              </a:spcBef>
            </a:pPr>
            <a:r>
              <a:rPr lang="fr-FR" sz="2100" dirty="0" smtClean="0"/>
              <a:t>En cas de suspension temporaire du prestataire pour manque de ses compétences humaines qualifiés dans le domaine des études solaires PV, il devra, avant l’échéance de la période de la suspension, prendre les dispositions nécessaires suivantes :</a:t>
            </a:r>
          </a:p>
          <a:p>
            <a:pPr lvl="1" algn="just">
              <a:lnSpc>
                <a:spcPct val="150000"/>
              </a:lnSpc>
              <a:spcBef>
                <a:spcPts val="600"/>
              </a:spcBef>
            </a:pPr>
            <a:r>
              <a:rPr lang="fr-FR" sz="2100" dirty="0" smtClean="0">
                <a:solidFill>
                  <a:schemeClr val="tx1">
                    <a:lumMod val="95000"/>
                    <a:lumOff val="5000"/>
                  </a:schemeClr>
                </a:solidFill>
              </a:rPr>
              <a:t>Le renforcement de son équipe par un ingénieur qualifié dans le domaine du solaire PV, tel que spécifié à l’article 3 du présent cahier des charges ; </a:t>
            </a:r>
          </a:p>
          <a:p>
            <a:pPr lvl="1" algn="just">
              <a:lnSpc>
                <a:spcPct val="150000"/>
              </a:lnSpc>
              <a:spcBef>
                <a:spcPts val="600"/>
              </a:spcBef>
            </a:pPr>
            <a:r>
              <a:rPr lang="fr-FR" sz="2100" dirty="0" smtClean="0">
                <a:solidFill>
                  <a:schemeClr val="tx1">
                    <a:lumMod val="95000"/>
                    <a:lumOff val="5000"/>
                  </a:schemeClr>
                </a:solidFill>
              </a:rPr>
              <a:t>Le dépôt auprès de l’ANME d’une demande de rétablissement de l’éligibilité  accompagnée des justificatifs approuvant la qualification de l’ingénieur concerné ainsi que son intégration dans l’équipe du prestataire</a:t>
            </a:r>
            <a:endParaRPr lang="fr-FR" sz="3300" dirty="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Sanctions</a:t>
            </a:r>
            <a:endParaRPr lang="fr-FR" dirty="0"/>
          </a:p>
        </p:txBody>
      </p:sp>
      <p:sp>
        <p:nvSpPr>
          <p:cNvPr id="3" name="Espace réservé du contenu 2"/>
          <p:cNvSpPr>
            <a:spLocks noGrp="1"/>
          </p:cNvSpPr>
          <p:nvPr>
            <p:ph sz="quarter" idx="1"/>
          </p:nvPr>
        </p:nvSpPr>
        <p:spPr/>
        <p:txBody>
          <a:bodyPr>
            <a:normAutofit/>
          </a:bodyPr>
          <a:lstStyle/>
          <a:p>
            <a:pPr algn="ctr">
              <a:buNone/>
            </a:pPr>
            <a:r>
              <a:rPr lang="fr-FR" sz="2000" b="1" cap="all" dirty="0" smtClean="0">
                <a:solidFill>
                  <a:schemeClr val="accent1">
                    <a:lumMod val="75000"/>
                  </a:schemeClr>
                </a:solidFill>
              </a:rPr>
              <a:t>Retrait définitif de l’éligibilité</a:t>
            </a:r>
            <a:endParaRPr lang="fr-FR" b="1" cap="all" dirty="0" smtClean="0"/>
          </a:p>
          <a:p>
            <a:pPr>
              <a:lnSpc>
                <a:spcPct val="150000"/>
              </a:lnSpc>
              <a:spcBef>
                <a:spcPts val="600"/>
              </a:spcBef>
            </a:pPr>
            <a:r>
              <a:rPr lang="fr-FR" sz="2000" dirty="0" smtClean="0"/>
              <a:t>L’émission de deux (2) suspensions temporaires durant la période de validité de son éligibilité ;</a:t>
            </a:r>
          </a:p>
          <a:p>
            <a:pPr>
              <a:lnSpc>
                <a:spcPct val="150000"/>
              </a:lnSpc>
              <a:spcBef>
                <a:spcPts val="600"/>
              </a:spcBef>
            </a:pPr>
            <a:r>
              <a:rPr lang="fr-FR" sz="2000" dirty="0" smtClean="0"/>
              <a:t>La suspension temporaire du prescripteur pour manque de compétence dans le domaine du solaire PV n’ayant pas été suivi d’un rétablissement de l’éligibilité dans les délais fixés;</a:t>
            </a:r>
          </a:p>
          <a:p>
            <a:pPr>
              <a:lnSpc>
                <a:spcPct val="150000"/>
              </a:lnSpc>
              <a:spcBef>
                <a:spcPts val="600"/>
              </a:spcBef>
            </a:pPr>
            <a:r>
              <a:rPr lang="fr-FR" sz="2000" dirty="0" smtClean="0"/>
              <a:t>Le retrait définitif du cahier des charges du prestataire de la part du Ministère chargé de l’équipement ou le retrait de la liste des experts-auditeurs en énergie.</a:t>
            </a:r>
            <a:endParaRPr lang="fr-FR" sz="20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Intégration des BE éligibles</a:t>
            </a:r>
            <a:endParaRPr lang="fr-FR" dirty="0"/>
          </a:p>
        </p:txBody>
      </p:sp>
      <p:sp>
        <p:nvSpPr>
          <p:cNvPr id="3" name="Espace réservé du contenu 2"/>
          <p:cNvSpPr>
            <a:spLocks noGrp="1"/>
          </p:cNvSpPr>
          <p:nvPr>
            <p:ph sz="quarter" idx="1"/>
          </p:nvPr>
        </p:nvSpPr>
        <p:spPr/>
        <p:txBody>
          <a:bodyPr>
            <a:normAutofit fontScale="62500" lnSpcReduction="20000"/>
          </a:bodyPr>
          <a:lstStyle/>
          <a:p>
            <a:r>
              <a:rPr lang="fr-FR" sz="3200" dirty="0" smtClean="0">
                <a:latin typeface="Arial Narrow" pitchFamily="34" charset="0"/>
              </a:rPr>
              <a:t>Afin d’assurer l’intégration des bureaux figurant sur la liste des bureaux éligibles, il sera indispensable d’exiger que tous projets d’autoproduction par le solaire PV raccordés au réseau MT, et éventuellement les projets BT dépassant une certaine puissance </a:t>
            </a:r>
            <a:r>
              <a:rPr lang="fr-FR" sz="3200" dirty="0" smtClean="0">
                <a:latin typeface="Arial Narrow" pitchFamily="34" charset="0"/>
              </a:rPr>
              <a:t>soient </a:t>
            </a:r>
            <a:r>
              <a:rPr lang="fr-FR" sz="3200" dirty="0" smtClean="0">
                <a:latin typeface="Arial Narrow" pitchFamily="34" charset="0"/>
              </a:rPr>
              <a:t>initiés par des études élaborées par des bureaux éligibles</a:t>
            </a:r>
            <a:r>
              <a:rPr lang="fr-FR" sz="3200" dirty="0" smtClean="0">
                <a:latin typeface="Arial Narrow" pitchFamily="34" charset="0"/>
              </a:rPr>
              <a:t>.</a:t>
            </a:r>
          </a:p>
          <a:p>
            <a:endParaRPr lang="fr-FR" sz="3200" dirty="0" smtClean="0">
              <a:latin typeface="Arial Narrow" pitchFamily="34" charset="0"/>
            </a:endParaRPr>
          </a:p>
          <a:p>
            <a:r>
              <a:rPr lang="fr-FR" sz="3200" dirty="0" smtClean="0">
                <a:latin typeface="Arial Narrow" pitchFamily="34" charset="0"/>
              </a:rPr>
              <a:t>Cette obligation pourrait être concrétisée par son exigence au niveau des procédures adoptées par </a:t>
            </a:r>
            <a:r>
              <a:rPr lang="fr-FR" sz="3200" dirty="0" smtClean="0">
                <a:latin typeface="Arial Narrow" pitchFamily="34" charset="0"/>
              </a:rPr>
              <a:t>:</a:t>
            </a:r>
          </a:p>
          <a:p>
            <a:pPr lvl="1"/>
            <a:r>
              <a:rPr lang="fr-FR" sz="3200" dirty="0" smtClean="0">
                <a:solidFill>
                  <a:schemeClr val="tx1">
                    <a:lumMod val="95000"/>
                    <a:lumOff val="5000"/>
                  </a:schemeClr>
                </a:solidFill>
                <a:latin typeface="Arial Narrow" pitchFamily="34" charset="0"/>
              </a:rPr>
              <a:t>La Commission Technique chargée de l’examen des demandes des autorisations pour la réalisation des projets de production d’électricité par les énergies renouvelables (au niveau du MEMER) ;</a:t>
            </a:r>
            <a:endParaRPr lang="fr-FR" sz="3200" b="1" dirty="0" smtClean="0">
              <a:solidFill>
                <a:schemeClr val="tx1">
                  <a:lumMod val="95000"/>
                  <a:lumOff val="5000"/>
                </a:schemeClr>
              </a:solidFill>
              <a:latin typeface="Arial Narrow" pitchFamily="34" charset="0"/>
            </a:endParaRPr>
          </a:p>
          <a:p>
            <a:pPr lvl="1"/>
            <a:r>
              <a:rPr lang="fr-FR" sz="3200" dirty="0" smtClean="0">
                <a:solidFill>
                  <a:schemeClr val="tx1">
                    <a:lumMod val="95000"/>
                    <a:lumOff val="5000"/>
                  </a:schemeClr>
                </a:solidFill>
                <a:latin typeface="Arial Narrow" pitchFamily="34" charset="0"/>
              </a:rPr>
              <a:t>La Commission Technique Consultative chargée de l’examen des demandes de subventions octroyées à travers le Fonds de Transition Energétique (au niveau de l’ANME</a:t>
            </a:r>
            <a:r>
              <a:rPr lang="fr-FR" sz="3200" dirty="0" smtClean="0">
                <a:solidFill>
                  <a:schemeClr val="tx1">
                    <a:lumMod val="95000"/>
                    <a:lumOff val="5000"/>
                  </a:schemeClr>
                </a:solidFill>
                <a:latin typeface="Arial Narrow" pitchFamily="34" charset="0"/>
              </a:rPr>
              <a:t>).</a:t>
            </a:r>
          </a:p>
          <a:p>
            <a:pPr lvl="1"/>
            <a:endParaRPr lang="fr-FR" sz="2600" b="1" dirty="0" smtClean="0">
              <a:solidFill>
                <a:schemeClr val="tx1">
                  <a:lumMod val="95000"/>
                  <a:lumOff val="5000"/>
                </a:schemeClr>
              </a:solidFill>
              <a:latin typeface="Arial Narrow" pitchFamily="34" charset="0"/>
            </a:endParaRPr>
          </a:p>
          <a:p>
            <a:pPr lvl="1"/>
            <a:r>
              <a:rPr lang="fr-FR" sz="2600" b="1" dirty="0" smtClean="0">
                <a:solidFill>
                  <a:srgbClr val="C00000"/>
                </a:solidFill>
                <a:latin typeface="Arial Narrow" pitchFamily="34" charset="0"/>
              </a:rPr>
              <a:t>Etudes de faisabilité subventionnées – Eligibilité exigée </a:t>
            </a:r>
          </a:p>
          <a:p>
            <a:pPr lvl="2"/>
            <a:r>
              <a:rPr lang="fr-FR" sz="2400" b="1" dirty="0" smtClean="0">
                <a:solidFill>
                  <a:srgbClr val="C00000"/>
                </a:solidFill>
                <a:latin typeface="Arial Narrow" pitchFamily="34" charset="0"/>
              </a:rPr>
              <a:t> A confirmer dans le cadre de nouveau décret du FTE </a:t>
            </a:r>
            <a:endParaRPr lang="fr-FR" sz="2400" b="1" dirty="0" smtClean="0">
              <a:solidFill>
                <a:srgbClr val="C00000"/>
              </a:solidFill>
              <a:latin typeface="Arial Narrow" pitchFamily="34" charset="0"/>
            </a:endParaRPr>
          </a:p>
          <a:p>
            <a:endParaRPr lang="fr-FR" dirty="0" smtClean="0">
              <a:latin typeface="Arial Narrow" pitchFamily="34" charset="0"/>
            </a:endParaRPr>
          </a:p>
          <a:p>
            <a:endParaRPr lang="fr-FR" dirty="0">
              <a:latin typeface="Arial Narrow"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p:txBody>
          <a:bodyPr>
            <a:normAutofit/>
          </a:bodyPr>
          <a:lstStyle/>
          <a:p>
            <a:pPr algn="ctr"/>
            <a:endParaRPr lang="fr-FR" dirty="0" smtClean="0"/>
          </a:p>
          <a:p>
            <a:pPr algn="ctr">
              <a:buNone/>
            </a:pPr>
            <a:endParaRPr lang="fr-FR" dirty="0" smtClean="0"/>
          </a:p>
          <a:p>
            <a:pPr algn="ctr">
              <a:buNone/>
            </a:pPr>
            <a:r>
              <a:rPr lang="fr-FR" sz="4400" b="1" dirty="0" smtClean="0">
                <a:solidFill>
                  <a:srgbClr val="C00000"/>
                </a:solidFill>
              </a:rPr>
              <a:t>Merci et à Bientôt</a:t>
            </a:r>
          </a:p>
          <a:p>
            <a:pPr algn="ctr">
              <a:buNone/>
            </a:pPr>
            <a:endParaRPr lang="fr-FR" dirty="0" smtClean="0"/>
          </a:p>
          <a:p>
            <a:pPr algn="ctr">
              <a:buNone/>
            </a:pPr>
            <a:r>
              <a:rPr lang="fr-FR" dirty="0" smtClean="0">
                <a:solidFill>
                  <a:srgbClr val="006699"/>
                </a:solidFill>
                <a:hlinkClick r:id="rId2"/>
              </a:rPr>
              <a:t>akghezal@gmail.com</a:t>
            </a:r>
            <a:endParaRPr lang="fr-FR" dirty="0" smtClean="0">
              <a:solidFill>
                <a:srgbClr val="006699"/>
              </a:solidFill>
            </a:endParaRPr>
          </a:p>
          <a:p>
            <a:pPr algn="ctr">
              <a:buNone/>
            </a:pPr>
            <a:r>
              <a:rPr lang="fr-FR" dirty="0" smtClean="0"/>
              <a:t>Tél: 00 216 98 563 542</a:t>
            </a:r>
          </a:p>
          <a:p>
            <a:pPr algn="ctr"/>
            <a:endParaRPr lang="fr-FR" dirty="0" smtClean="0"/>
          </a:p>
          <a:p>
            <a:pPr algn="ctr"/>
            <a:endParaRPr lang="fr-FR" dirty="0" smtClean="0"/>
          </a:p>
          <a:p>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lvl="0"/>
            <a:r>
              <a:rPr lang="fr-FR" sz="2800" b="1" dirty="0" smtClean="0">
                <a:solidFill>
                  <a:schemeClr val="tx2">
                    <a:lumMod val="50000"/>
                  </a:schemeClr>
                </a:solidFill>
              </a:rPr>
              <a:t>Objectifs de développement: les technologies ER</a:t>
            </a:r>
            <a:endParaRPr lang="fr-FR" sz="2800" b="1" dirty="0">
              <a:solidFill>
                <a:schemeClr val="tx2">
                  <a:lumMod val="50000"/>
                </a:schemeClr>
              </a:solidFill>
            </a:endParaRPr>
          </a:p>
        </p:txBody>
      </p:sp>
      <p:sp>
        <p:nvSpPr>
          <p:cNvPr id="4" name="Rectangle à coins arrondis 3"/>
          <p:cNvSpPr/>
          <p:nvPr/>
        </p:nvSpPr>
        <p:spPr>
          <a:xfrm>
            <a:off x="2843808" y="2276872"/>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CSP</a:t>
            </a:r>
            <a:endParaRPr lang="fr-FR" dirty="0"/>
          </a:p>
        </p:txBody>
      </p:sp>
      <p:sp>
        <p:nvSpPr>
          <p:cNvPr id="5" name="Rectangle à coins arrondis 4"/>
          <p:cNvSpPr/>
          <p:nvPr/>
        </p:nvSpPr>
        <p:spPr>
          <a:xfrm>
            <a:off x="683568" y="2276872"/>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Solaire PV</a:t>
            </a:r>
            <a:endParaRPr lang="fr-FR" dirty="0"/>
          </a:p>
        </p:txBody>
      </p:sp>
      <p:sp>
        <p:nvSpPr>
          <p:cNvPr id="6" name="Rectangle à coins arrondis 5"/>
          <p:cNvSpPr/>
          <p:nvPr/>
        </p:nvSpPr>
        <p:spPr>
          <a:xfrm>
            <a:off x="5004048" y="2276872"/>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Eolien</a:t>
            </a:r>
            <a:endParaRPr lang="fr-FR" dirty="0"/>
          </a:p>
        </p:txBody>
      </p:sp>
      <p:sp>
        <p:nvSpPr>
          <p:cNvPr id="7" name="Rectangle à coins arrondis 6"/>
          <p:cNvSpPr/>
          <p:nvPr/>
        </p:nvSpPr>
        <p:spPr>
          <a:xfrm>
            <a:off x="7092280" y="2276872"/>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Biomasse</a:t>
            </a:r>
            <a:endParaRPr lang="fr-FR" dirty="0"/>
          </a:p>
        </p:txBody>
      </p:sp>
      <p:sp>
        <p:nvSpPr>
          <p:cNvPr id="8" name="Rectangle à coins arrondis 7"/>
          <p:cNvSpPr/>
          <p:nvPr/>
        </p:nvSpPr>
        <p:spPr>
          <a:xfrm>
            <a:off x="251520" y="3212976"/>
            <a:ext cx="4680520" cy="432048"/>
          </a:xfrm>
          <a:prstGeom prst="roundRect">
            <a:avLst/>
          </a:prstGeom>
          <a:solidFill>
            <a:schemeClr val="accent1">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smtClean="0">
                <a:solidFill>
                  <a:schemeClr val="tx1"/>
                </a:solidFill>
              </a:rPr>
              <a:t>Objectifs 2020</a:t>
            </a:r>
            <a:endParaRPr lang="fr-FR" sz="1700" dirty="0">
              <a:solidFill>
                <a:schemeClr val="tx1"/>
              </a:solidFill>
            </a:endParaRPr>
          </a:p>
        </p:txBody>
      </p:sp>
      <p:sp>
        <p:nvSpPr>
          <p:cNvPr id="15" name="Rectangle à coins arrondis 14"/>
          <p:cNvSpPr/>
          <p:nvPr/>
        </p:nvSpPr>
        <p:spPr>
          <a:xfrm>
            <a:off x="251520" y="1700808"/>
            <a:ext cx="4608512" cy="504056"/>
          </a:xfrm>
          <a:prstGeom prst="roundRect">
            <a:avLst/>
          </a:prstGeom>
          <a:solidFill>
            <a:schemeClr val="accent1">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smtClean="0">
                <a:solidFill>
                  <a:schemeClr val="tx1"/>
                </a:solidFill>
              </a:rPr>
              <a:t>Plan Solaire Tunisien</a:t>
            </a:r>
            <a:endParaRPr lang="fr-FR" sz="1700" dirty="0">
              <a:solidFill>
                <a:schemeClr val="tx1"/>
              </a:solidFill>
            </a:endParaRPr>
          </a:p>
        </p:txBody>
      </p:sp>
      <p:sp>
        <p:nvSpPr>
          <p:cNvPr id="16" name="Rectangle à coins arrondis 15"/>
          <p:cNvSpPr/>
          <p:nvPr/>
        </p:nvSpPr>
        <p:spPr>
          <a:xfrm>
            <a:off x="683568" y="3789040"/>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Solaire PV</a:t>
            </a:r>
            <a:endParaRPr lang="fr-FR" dirty="0"/>
          </a:p>
        </p:txBody>
      </p:sp>
      <p:sp>
        <p:nvSpPr>
          <p:cNvPr id="20" name="Rectangle à coins arrondis 19"/>
          <p:cNvSpPr/>
          <p:nvPr/>
        </p:nvSpPr>
        <p:spPr>
          <a:xfrm>
            <a:off x="5076056" y="3789040"/>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Eolien</a:t>
            </a:r>
            <a:endParaRPr lang="fr-FR" dirty="0"/>
          </a:p>
        </p:txBody>
      </p:sp>
      <p:sp>
        <p:nvSpPr>
          <p:cNvPr id="21" name="Rectangle à coins arrondis 20"/>
          <p:cNvSpPr/>
          <p:nvPr/>
        </p:nvSpPr>
        <p:spPr>
          <a:xfrm>
            <a:off x="323528" y="4653136"/>
            <a:ext cx="4680520" cy="432048"/>
          </a:xfrm>
          <a:prstGeom prst="roundRect">
            <a:avLst/>
          </a:prstGeom>
          <a:solidFill>
            <a:schemeClr val="accent1">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smtClean="0">
                <a:solidFill>
                  <a:schemeClr val="tx1"/>
                </a:solidFill>
              </a:rPr>
              <a:t>Nombre de projets le + important </a:t>
            </a:r>
            <a:endParaRPr lang="fr-FR" sz="1700" dirty="0">
              <a:solidFill>
                <a:schemeClr val="tx1"/>
              </a:solidFill>
            </a:endParaRPr>
          </a:p>
        </p:txBody>
      </p:sp>
      <p:sp>
        <p:nvSpPr>
          <p:cNvPr id="22" name="Rectangle à coins arrondis 21"/>
          <p:cNvSpPr/>
          <p:nvPr/>
        </p:nvSpPr>
        <p:spPr>
          <a:xfrm>
            <a:off x="755576" y="5229200"/>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Solaire PV</a:t>
            </a:r>
            <a:endParaRPr lang="fr-F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28600"/>
            <a:ext cx="8784976" cy="758952"/>
          </a:xfrm>
        </p:spPr>
        <p:txBody>
          <a:bodyPr>
            <a:noAutofit/>
          </a:bodyPr>
          <a:lstStyle/>
          <a:p>
            <a:r>
              <a:rPr lang="fr-FR" sz="2800" b="1" dirty="0" smtClean="0">
                <a:solidFill>
                  <a:schemeClr val="tx2">
                    <a:lumMod val="50000"/>
                  </a:schemeClr>
                </a:solidFill>
              </a:rPr>
              <a:t>Objectifs pour le solaire PV</a:t>
            </a:r>
            <a:endParaRPr lang="fr-FR" sz="2800" b="1" dirty="0">
              <a:solidFill>
                <a:schemeClr val="tx2">
                  <a:lumMod val="50000"/>
                </a:schemeClr>
              </a:solidFill>
            </a:endParaRPr>
          </a:p>
        </p:txBody>
      </p:sp>
      <p:sp>
        <p:nvSpPr>
          <p:cNvPr id="3" name="Espace réservé du contenu 2"/>
          <p:cNvSpPr>
            <a:spLocks noGrp="1"/>
          </p:cNvSpPr>
          <p:nvPr>
            <p:ph sz="quarter" idx="1"/>
          </p:nvPr>
        </p:nvSpPr>
        <p:spPr>
          <a:xfrm>
            <a:off x="301752" y="1527048"/>
            <a:ext cx="8503920" cy="4710264"/>
          </a:xfrm>
        </p:spPr>
        <p:txBody>
          <a:bodyPr>
            <a:normAutofit fontScale="92500" lnSpcReduction="20000"/>
          </a:bodyPr>
          <a:lstStyle/>
          <a:p>
            <a:pPr algn="just"/>
            <a:r>
              <a:rPr lang="fr-FR" sz="2400" dirty="0" smtClean="0"/>
              <a:t>Puissance Solaire PV dans le cadre du PST: </a:t>
            </a:r>
            <a:r>
              <a:rPr lang="fr-FR" sz="2400" dirty="0" smtClean="0">
                <a:solidFill>
                  <a:srgbClr val="C00000"/>
                </a:solidFill>
              </a:rPr>
              <a:t>1 500 MW</a:t>
            </a:r>
          </a:p>
          <a:p>
            <a:pPr lvl="1" algn="just"/>
            <a:r>
              <a:rPr lang="fr-FR" sz="2400" dirty="0" smtClean="0">
                <a:solidFill>
                  <a:srgbClr val="C00000"/>
                </a:solidFill>
              </a:rPr>
              <a:t>40% de la puissance PV à travers l’autoproduction </a:t>
            </a:r>
          </a:p>
          <a:p>
            <a:pPr lvl="1" algn="just"/>
            <a:endParaRPr lang="fr-FR" sz="2400" dirty="0" smtClean="0">
              <a:solidFill>
                <a:srgbClr val="C00000"/>
              </a:solidFill>
            </a:endParaRPr>
          </a:p>
          <a:p>
            <a:pPr marL="274320" lvl="1" algn="just">
              <a:spcBef>
                <a:spcPts val="1200"/>
              </a:spcBef>
              <a:buClr>
                <a:schemeClr val="accent1"/>
              </a:buClr>
              <a:buSzPct val="85000"/>
              <a:buFont typeface="Wingdings 2"/>
              <a:buChar char=""/>
            </a:pPr>
            <a:r>
              <a:rPr lang="fr-FR" sz="2400" dirty="0" smtClean="0">
                <a:solidFill>
                  <a:schemeClr val="tx1"/>
                </a:solidFill>
              </a:rPr>
              <a:t>Puissance Solaire PV dans le cadre de l’avis 01 /2016: </a:t>
            </a:r>
            <a:r>
              <a:rPr lang="fr-FR" sz="2400" b="1" dirty="0" smtClean="0">
                <a:solidFill>
                  <a:schemeClr val="tx1"/>
                </a:solidFill>
              </a:rPr>
              <a:t>650 MW</a:t>
            </a:r>
          </a:p>
          <a:p>
            <a:pPr lvl="1" algn="just"/>
            <a:r>
              <a:rPr lang="fr-FR" sz="2400" dirty="0" smtClean="0">
                <a:solidFill>
                  <a:schemeClr val="accent1">
                    <a:lumMod val="75000"/>
                  </a:schemeClr>
                </a:solidFill>
              </a:rPr>
              <a:t>Projets PV d’autoproduction : 130 MW</a:t>
            </a:r>
            <a:r>
              <a:rPr lang="fr-FR" sz="2400" dirty="0" smtClean="0">
                <a:solidFill>
                  <a:srgbClr val="C00000"/>
                </a:solidFill>
              </a:rPr>
              <a:t>.</a:t>
            </a:r>
          </a:p>
          <a:p>
            <a:pPr lvl="1" algn="just"/>
            <a:endParaRPr lang="fr-FR" sz="2400" dirty="0" smtClean="0">
              <a:solidFill>
                <a:srgbClr val="C00000"/>
              </a:solidFill>
            </a:endParaRPr>
          </a:p>
          <a:p>
            <a:r>
              <a:rPr lang="fr-FR" sz="2400" dirty="0" smtClean="0"/>
              <a:t>Retour d’expérience du programme </a:t>
            </a:r>
            <a:r>
              <a:rPr lang="fr-FR" sz="2400" dirty="0" err="1" smtClean="0"/>
              <a:t>Prosol</a:t>
            </a:r>
            <a:r>
              <a:rPr lang="fr-FR" sz="2400" dirty="0" smtClean="0"/>
              <a:t>-</a:t>
            </a:r>
            <a:r>
              <a:rPr lang="fr-FR" sz="2400" dirty="0" err="1" smtClean="0"/>
              <a:t>Elec</a:t>
            </a:r>
            <a:r>
              <a:rPr lang="fr-FR" sz="2400" dirty="0" smtClean="0"/>
              <a:t> (Résidentiel):</a:t>
            </a:r>
          </a:p>
          <a:p>
            <a:pPr lvl="1"/>
            <a:r>
              <a:rPr lang="fr-FR" dirty="0" smtClean="0">
                <a:solidFill>
                  <a:schemeClr val="tx1"/>
                </a:solidFill>
              </a:rPr>
              <a:t>Installation d’environ 37 MW, dont 12 MW en 2016.</a:t>
            </a:r>
          </a:p>
          <a:p>
            <a:pPr lvl="1"/>
            <a:r>
              <a:rPr lang="fr-FR" dirty="0" smtClean="0">
                <a:solidFill>
                  <a:schemeClr val="tx1"/>
                </a:solidFill>
              </a:rPr>
              <a:t>Croissance annuelle : +20% </a:t>
            </a:r>
          </a:p>
          <a:p>
            <a:pPr lvl="1" algn="just"/>
            <a:r>
              <a:rPr lang="fr-FR" dirty="0" smtClean="0">
                <a:solidFill>
                  <a:schemeClr val="tx1"/>
                </a:solidFill>
              </a:rPr>
              <a:t>Une centaine de sociétés actives dans le domaine d’installation</a:t>
            </a:r>
          </a:p>
          <a:p>
            <a:pPr lvl="1" algn="just"/>
            <a:r>
              <a:rPr lang="fr-FR" dirty="0" smtClean="0">
                <a:solidFill>
                  <a:schemeClr val="tx1"/>
                </a:solidFill>
              </a:rPr>
              <a:t>Mise en place de plusieurs unités d’encapsulation des modules PV</a:t>
            </a:r>
          </a:p>
          <a:p>
            <a:pPr lvl="1" algn="just"/>
            <a:endParaRPr lang="fr-FR" dirty="0" smtClean="0">
              <a:solidFill>
                <a:schemeClr val="tx1"/>
              </a:solidFill>
            </a:endParaRPr>
          </a:p>
          <a:p>
            <a:pPr algn="just"/>
            <a:r>
              <a:rPr lang="fr-FR" sz="2400" dirty="0" smtClean="0"/>
              <a:t>Demandes au niveau des projets MT: quarantaine de projets.</a:t>
            </a:r>
          </a:p>
          <a:p>
            <a:pPr lvl="1" algn="just"/>
            <a:endParaRPr lang="fr-FR" dirty="0" smtClean="0">
              <a:solidFill>
                <a:schemeClr val="tx1"/>
              </a:solidFill>
            </a:endParaRPr>
          </a:p>
          <a:p>
            <a:pPr lvl="1" algn="just"/>
            <a:endParaRPr lang="fr-FR" dirty="0" smtClean="0">
              <a:solidFill>
                <a:srgbClr val="C00000"/>
              </a:solidFill>
            </a:endParaRPr>
          </a:p>
          <a:p>
            <a:pPr lvl="1" algn="just"/>
            <a:endParaRPr lang="fr-FR" dirty="0" smtClean="0">
              <a:solidFill>
                <a:srgbClr val="C00000"/>
              </a:solidFill>
            </a:endParaRPr>
          </a:p>
          <a:p>
            <a:pPr>
              <a:buNone/>
            </a:pPr>
            <a:endParaRPr lang="fr-FR" sz="2400" b="1"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28600"/>
            <a:ext cx="8784976" cy="758952"/>
          </a:xfrm>
        </p:spPr>
        <p:txBody>
          <a:bodyPr>
            <a:noAutofit/>
          </a:bodyPr>
          <a:lstStyle/>
          <a:p>
            <a:r>
              <a:rPr lang="fr-FR" sz="2800" b="1" dirty="0" smtClean="0">
                <a:solidFill>
                  <a:schemeClr val="tx2">
                    <a:lumMod val="50000"/>
                  </a:schemeClr>
                </a:solidFill>
              </a:rPr>
              <a:t>L’autoproduction PV - MT</a:t>
            </a:r>
            <a:endParaRPr lang="fr-FR" sz="2800" b="1" dirty="0">
              <a:solidFill>
                <a:schemeClr val="tx2">
                  <a:lumMod val="50000"/>
                </a:schemeClr>
              </a:solidFill>
            </a:endParaRPr>
          </a:p>
        </p:txBody>
      </p:sp>
      <p:sp>
        <p:nvSpPr>
          <p:cNvPr id="3" name="Espace réservé du contenu 2"/>
          <p:cNvSpPr>
            <a:spLocks noGrp="1"/>
          </p:cNvSpPr>
          <p:nvPr>
            <p:ph sz="quarter" idx="1"/>
          </p:nvPr>
        </p:nvSpPr>
        <p:spPr>
          <a:xfrm>
            <a:off x="301752" y="1527048"/>
            <a:ext cx="8503920" cy="4710264"/>
          </a:xfrm>
        </p:spPr>
        <p:txBody>
          <a:bodyPr>
            <a:normAutofit/>
          </a:bodyPr>
          <a:lstStyle/>
          <a:p>
            <a:pPr algn="just"/>
            <a:r>
              <a:rPr lang="fr-FR" sz="2200" dirty="0" smtClean="0"/>
              <a:t>L’objectif fixé par l’avis du MEMER pour l’autoproduction solaire PV ne pourrait pas se concrétiser uniquement à travers le résidentiel (75 </a:t>
            </a:r>
            <a:r>
              <a:rPr lang="fr-FR" sz="2200" dirty="0" err="1" smtClean="0"/>
              <a:t>MWc</a:t>
            </a:r>
            <a:r>
              <a:rPr lang="fr-FR" sz="2200" dirty="0" smtClean="0"/>
              <a:t> sur 130 programmés)</a:t>
            </a:r>
          </a:p>
          <a:p>
            <a:pPr algn="just">
              <a:buFont typeface="Wingdings" pitchFamily="2" charset="2"/>
              <a:buChar char="Ø"/>
            </a:pPr>
            <a:r>
              <a:rPr lang="fr-FR" sz="2200" dirty="0" smtClean="0"/>
              <a:t> Etendre le développement du PV auprès des sociétés et institutions actives dans les différents secteurs économiques, dont notamment celles raccordés au réseau MT de la STEG.</a:t>
            </a:r>
          </a:p>
          <a:p>
            <a:pPr algn="just">
              <a:buFont typeface="Wingdings" pitchFamily="2" charset="2"/>
              <a:buChar char="q"/>
            </a:pPr>
            <a:r>
              <a:rPr lang="fr-FR" sz="2200" dirty="0" smtClean="0"/>
              <a:t>Augmentations continues des tarifs d’électricité + la baisse importante des prix des systèmes PV </a:t>
            </a:r>
            <a:r>
              <a:rPr lang="fr-FR" sz="2200" dirty="0" smtClean="0">
                <a:sym typeface="Wingdings" pitchFamily="2" charset="2"/>
              </a:rPr>
              <a:t> Amélioration de </a:t>
            </a:r>
            <a:r>
              <a:rPr lang="fr-FR" sz="2200" dirty="0" smtClean="0"/>
              <a:t>la rentabilité du solaire PV</a:t>
            </a:r>
          </a:p>
          <a:p>
            <a:pPr algn="just">
              <a:buFont typeface="Wingdings" pitchFamily="2" charset="2"/>
              <a:buChar char="q"/>
            </a:pPr>
            <a:r>
              <a:rPr lang="fr-FR" sz="2200" dirty="0" smtClean="0"/>
              <a:t>La complexité de ces projets et leurs coûts élevés d’investissement, nécessitent l’élaboration des études de faisabilité technico-économiques détaillées</a:t>
            </a:r>
          </a:p>
          <a:p>
            <a:pPr lvl="1" algn="just"/>
            <a:endParaRPr lang="fr-FR" dirty="0" smtClean="0">
              <a:solidFill>
                <a:schemeClr val="tx1"/>
              </a:solidFill>
            </a:endParaRPr>
          </a:p>
          <a:p>
            <a:pPr marL="274320" lvl="1">
              <a:buClr>
                <a:schemeClr val="accent1"/>
              </a:buClr>
              <a:buSzPct val="85000"/>
              <a:buFont typeface="Wingdings 2"/>
              <a:buChar char=""/>
            </a:pPr>
            <a:endParaRPr lang="fr-FR" sz="2400" dirty="0" smtClean="0">
              <a:solidFill>
                <a:schemeClr val="tx1"/>
              </a:solidFill>
            </a:endParaRPr>
          </a:p>
          <a:p>
            <a:pPr marL="274320" lvl="1">
              <a:buClr>
                <a:schemeClr val="accent1"/>
              </a:buClr>
              <a:buSzPct val="85000"/>
              <a:buFont typeface="Wingdings 2"/>
              <a:buChar char=""/>
            </a:pPr>
            <a:endParaRPr lang="fr-FR" sz="2400" dirty="0" smtClean="0">
              <a:solidFill>
                <a:schemeClr val="tx1"/>
              </a:solidFill>
            </a:endParaRPr>
          </a:p>
          <a:p>
            <a:pPr marL="274320" lvl="1" algn="just">
              <a:spcBef>
                <a:spcPts val="1200"/>
              </a:spcBef>
              <a:buClr>
                <a:schemeClr val="accent1"/>
              </a:buClr>
              <a:buSzPct val="85000"/>
              <a:buFont typeface="Wingdings 2"/>
              <a:buChar char=""/>
            </a:pPr>
            <a:endParaRPr lang="fr-FR" sz="2200" dirty="0" smtClean="0">
              <a:solidFill>
                <a:srgbClr val="006699"/>
              </a:solidFill>
            </a:endParaRPr>
          </a:p>
          <a:p>
            <a:pPr>
              <a:buNone/>
            </a:pPr>
            <a:endParaRPr lang="fr-FR" sz="2400" b="1"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28600"/>
            <a:ext cx="8784976" cy="758952"/>
          </a:xfrm>
        </p:spPr>
        <p:txBody>
          <a:bodyPr>
            <a:noAutofit/>
          </a:bodyPr>
          <a:lstStyle/>
          <a:p>
            <a:r>
              <a:rPr lang="fr-FR" sz="2800" b="1" dirty="0" smtClean="0">
                <a:solidFill>
                  <a:schemeClr val="tx2">
                    <a:lumMod val="50000"/>
                  </a:schemeClr>
                </a:solidFill>
              </a:rPr>
              <a:t>L’importance des études de faisabilité PV</a:t>
            </a:r>
            <a:endParaRPr lang="fr-FR" sz="2800" b="1" dirty="0">
              <a:solidFill>
                <a:schemeClr val="tx2">
                  <a:lumMod val="50000"/>
                </a:schemeClr>
              </a:solidFill>
            </a:endParaRPr>
          </a:p>
        </p:txBody>
      </p:sp>
      <p:sp>
        <p:nvSpPr>
          <p:cNvPr id="3" name="Espace réservé du contenu 2"/>
          <p:cNvSpPr>
            <a:spLocks noGrp="1"/>
          </p:cNvSpPr>
          <p:nvPr>
            <p:ph sz="quarter" idx="1"/>
          </p:nvPr>
        </p:nvSpPr>
        <p:spPr>
          <a:xfrm>
            <a:off x="301752" y="1527048"/>
            <a:ext cx="8503920" cy="4710264"/>
          </a:xfrm>
        </p:spPr>
        <p:txBody>
          <a:bodyPr>
            <a:normAutofit/>
          </a:bodyPr>
          <a:lstStyle/>
          <a:p>
            <a:pPr>
              <a:buNone/>
            </a:pPr>
            <a:r>
              <a:rPr lang="fr-FR" sz="2400" dirty="0" smtClean="0"/>
              <a:t>    </a:t>
            </a:r>
            <a:r>
              <a:rPr lang="fr-FR" sz="2200" dirty="0" smtClean="0"/>
              <a:t>L’étude de faisabilité présente le principal outil décisionnel pour les différentes parties intervenantes dans les projets d’énergie renouvelable :</a:t>
            </a:r>
          </a:p>
          <a:p>
            <a:pPr>
              <a:buNone/>
            </a:pPr>
            <a:endParaRPr lang="fr-FR" sz="2400" b="1" dirty="0" smtClean="0"/>
          </a:p>
          <a:p>
            <a:pPr lvl="0"/>
            <a:r>
              <a:rPr lang="fr-FR" sz="2000" b="1" dirty="0" smtClean="0">
                <a:solidFill>
                  <a:schemeClr val="accent1">
                    <a:lumMod val="50000"/>
                  </a:schemeClr>
                </a:solidFill>
              </a:rPr>
              <a:t>Pour le promoteur du projet ( </a:t>
            </a:r>
            <a:r>
              <a:rPr lang="fr-FR" sz="2000" b="1" dirty="0" smtClean="0">
                <a:solidFill>
                  <a:schemeClr val="accent4">
                    <a:lumMod val="50000"/>
                  </a:schemeClr>
                </a:solidFill>
              </a:rPr>
              <a:t>Auto-producteur</a:t>
            </a:r>
            <a:r>
              <a:rPr lang="fr-FR" sz="2000" dirty="0" smtClean="0"/>
              <a:t> en BT (grande puissance) ou en MT; </a:t>
            </a:r>
            <a:r>
              <a:rPr lang="fr-FR" sz="2000" b="1" dirty="0" smtClean="0">
                <a:solidFill>
                  <a:schemeClr val="accent4">
                    <a:lumMod val="50000"/>
                  </a:schemeClr>
                </a:solidFill>
              </a:rPr>
              <a:t>producteur privé</a:t>
            </a:r>
            <a:r>
              <a:rPr lang="fr-FR" sz="2000" dirty="0" smtClean="0"/>
              <a:t>) :</a:t>
            </a:r>
          </a:p>
          <a:p>
            <a:pPr lvl="1"/>
            <a:r>
              <a:rPr lang="fr-FR" sz="1500" dirty="0" smtClean="0"/>
              <a:t> </a:t>
            </a:r>
            <a:r>
              <a:rPr lang="fr-FR" sz="1800" dirty="0" smtClean="0">
                <a:solidFill>
                  <a:schemeClr val="tx1">
                    <a:lumMod val="95000"/>
                    <a:lumOff val="5000"/>
                  </a:schemeClr>
                </a:solidFill>
              </a:rPr>
              <a:t>Les résultats de cette étude sont déterminants pour mesurer l’opportunité et les risques du projet et décider par conséquent sa concrétisation.</a:t>
            </a:r>
          </a:p>
          <a:p>
            <a:pPr lvl="1"/>
            <a:endParaRPr lang="fr-FR" sz="1500" dirty="0" smtClean="0">
              <a:solidFill>
                <a:schemeClr val="tx1">
                  <a:lumMod val="95000"/>
                  <a:lumOff val="5000"/>
                </a:schemeClr>
              </a:solidFill>
            </a:endParaRPr>
          </a:p>
          <a:p>
            <a:pPr lvl="0"/>
            <a:r>
              <a:rPr lang="fr-FR" sz="2000" b="1" dirty="0" smtClean="0">
                <a:solidFill>
                  <a:schemeClr val="accent1">
                    <a:lumMod val="50000"/>
                  </a:schemeClr>
                </a:solidFill>
              </a:rPr>
              <a:t>Pour la banque : </a:t>
            </a:r>
          </a:p>
          <a:p>
            <a:pPr lvl="1" algn="just"/>
            <a:r>
              <a:rPr lang="fr-FR" sz="1800" dirty="0" smtClean="0">
                <a:solidFill>
                  <a:schemeClr val="tx1">
                    <a:lumMod val="95000"/>
                    <a:lumOff val="5000"/>
                  </a:schemeClr>
                </a:solidFill>
              </a:rPr>
              <a:t>La présentation d’une étude de qualité avec des calculs bien fondés aboutissant à des résultats économiques et financiers confirmant la rentabilité du projet sont parmi les plus importants critères de la décision de la banque concernant le financement du projet.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28600"/>
            <a:ext cx="8784976" cy="758952"/>
          </a:xfrm>
        </p:spPr>
        <p:txBody>
          <a:bodyPr>
            <a:noAutofit/>
          </a:bodyPr>
          <a:lstStyle/>
          <a:p>
            <a:r>
              <a:rPr lang="fr-FR" sz="2800" b="1" dirty="0" smtClean="0">
                <a:solidFill>
                  <a:schemeClr val="tx2">
                    <a:lumMod val="50000"/>
                  </a:schemeClr>
                </a:solidFill>
              </a:rPr>
              <a:t>L’importance des études de faisabilité PV</a:t>
            </a:r>
            <a:endParaRPr lang="fr-FR" sz="2800" b="1" dirty="0">
              <a:solidFill>
                <a:schemeClr val="tx2">
                  <a:lumMod val="50000"/>
                </a:schemeClr>
              </a:solidFill>
            </a:endParaRPr>
          </a:p>
        </p:txBody>
      </p:sp>
      <p:sp>
        <p:nvSpPr>
          <p:cNvPr id="3" name="Espace réservé du contenu 2"/>
          <p:cNvSpPr>
            <a:spLocks noGrp="1"/>
          </p:cNvSpPr>
          <p:nvPr>
            <p:ph sz="quarter" idx="1"/>
          </p:nvPr>
        </p:nvSpPr>
        <p:spPr>
          <a:xfrm>
            <a:off x="301752" y="1527048"/>
            <a:ext cx="8503920" cy="4998296"/>
          </a:xfrm>
        </p:spPr>
        <p:txBody>
          <a:bodyPr>
            <a:normAutofit lnSpcReduction="10000"/>
          </a:bodyPr>
          <a:lstStyle/>
          <a:p>
            <a:r>
              <a:rPr lang="fr-FR" sz="2000" b="1" dirty="0" smtClean="0">
                <a:solidFill>
                  <a:schemeClr val="accent1">
                    <a:lumMod val="50000"/>
                  </a:schemeClr>
                </a:solidFill>
              </a:rPr>
              <a:t>Pour le gestionnaire de réseau électrique : </a:t>
            </a:r>
          </a:p>
          <a:p>
            <a:pPr lvl="1"/>
            <a:r>
              <a:rPr lang="fr-FR" sz="1800" dirty="0" smtClean="0">
                <a:solidFill>
                  <a:schemeClr val="tx1">
                    <a:lumMod val="95000"/>
                    <a:lumOff val="5000"/>
                  </a:schemeClr>
                </a:solidFill>
              </a:rPr>
              <a:t>Les éléments apportés au niveau d’une étude sont indispensables à la STEG pour vérifier d’une façon préliminaire les possibilités de raccordement de l’installation renouvelable au réseau électrique ainsi que le respect du projet aux conditions fixées par les cahiers des charges de raccordement et d’évacuation de l’énergie </a:t>
            </a:r>
          </a:p>
          <a:p>
            <a:pPr lvl="1"/>
            <a:endParaRPr lang="fr-FR" sz="1500" dirty="0" smtClean="0">
              <a:solidFill>
                <a:schemeClr val="tx1">
                  <a:lumMod val="95000"/>
                  <a:lumOff val="5000"/>
                </a:schemeClr>
              </a:solidFill>
            </a:endParaRPr>
          </a:p>
          <a:p>
            <a:r>
              <a:rPr lang="fr-FR" sz="2000" b="1" dirty="0" smtClean="0">
                <a:solidFill>
                  <a:schemeClr val="accent1">
                    <a:lumMod val="50000"/>
                  </a:schemeClr>
                </a:solidFill>
              </a:rPr>
              <a:t>Pour la Commission Technique (Ministère Energie): </a:t>
            </a:r>
          </a:p>
          <a:p>
            <a:pPr lvl="1" algn="just"/>
            <a:r>
              <a:rPr lang="fr-FR" sz="1800" dirty="0" smtClean="0">
                <a:solidFill>
                  <a:schemeClr val="tx1">
                    <a:lumMod val="95000"/>
                    <a:lumOff val="5000"/>
                  </a:schemeClr>
                </a:solidFill>
              </a:rPr>
              <a:t>L’étude technico-économique est exigée au niveau du dossier accompagnant la demande de l’autorisation pour les projets d’autoproduction raccordés aux réseaux MT &amp; HT ainsi que pour tous les projets de production privée dont le productible est destinée à la consommation locale.</a:t>
            </a:r>
          </a:p>
          <a:p>
            <a:pPr lvl="1" algn="just"/>
            <a:endParaRPr lang="fr-FR" sz="1800" dirty="0" smtClean="0">
              <a:solidFill>
                <a:schemeClr val="tx1">
                  <a:lumMod val="95000"/>
                  <a:lumOff val="5000"/>
                </a:schemeClr>
              </a:solidFill>
            </a:endParaRPr>
          </a:p>
          <a:p>
            <a:pPr marL="274320" lvl="1">
              <a:buClr>
                <a:schemeClr val="accent1"/>
              </a:buClr>
              <a:buSzPct val="85000"/>
              <a:buFont typeface="Wingdings 2"/>
              <a:buChar char=""/>
            </a:pPr>
            <a:r>
              <a:rPr lang="fr-FR" sz="2000" b="1" dirty="0" smtClean="0">
                <a:solidFill>
                  <a:schemeClr val="accent1">
                    <a:lumMod val="50000"/>
                  </a:schemeClr>
                </a:solidFill>
              </a:rPr>
              <a:t>Pour la Commission Technique Consultative FTE (ANME):</a:t>
            </a:r>
          </a:p>
          <a:p>
            <a:pPr lvl="1" algn="just"/>
            <a:r>
              <a:rPr lang="fr-FR" sz="1800" dirty="0" smtClean="0">
                <a:solidFill>
                  <a:schemeClr val="tx1">
                    <a:lumMod val="95000"/>
                    <a:lumOff val="5000"/>
                  </a:schemeClr>
                </a:solidFill>
              </a:rPr>
              <a:t>La décision de l’octroi des subventions pour les projets renouvelables repose essentiellement sur les résultats des études technico-économiques de ces projets. Ces études doivent  accompagner les dossiers de demandes de subventions.</a:t>
            </a: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1814</TotalTime>
  <Words>2232</Words>
  <Application>Microsoft Office PowerPoint</Application>
  <PresentationFormat>Affichage à l'écran (4:3)</PresentationFormat>
  <Paragraphs>457</Paragraphs>
  <Slides>47</Slides>
  <Notes>1</Notes>
  <HiddenSlides>0</HiddenSlides>
  <MMClips>0</MMClips>
  <ScaleCrop>false</ScaleCrop>
  <HeadingPairs>
    <vt:vector size="4" baseType="variant">
      <vt:variant>
        <vt:lpstr>Thème</vt:lpstr>
      </vt:variant>
      <vt:variant>
        <vt:i4>1</vt:i4>
      </vt:variant>
      <vt:variant>
        <vt:lpstr>Titres des diapositives</vt:lpstr>
      </vt:variant>
      <vt:variant>
        <vt:i4>47</vt:i4>
      </vt:variant>
    </vt:vector>
  </HeadingPairs>
  <TitlesOfParts>
    <vt:vector size="48" baseType="lpstr">
      <vt:lpstr>Civil</vt:lpstr>
      <vt:lpstr>Introduction et mise à niveau des bureaux d’études dans le secteur des Energies Renouvelables </vt:lpstr>
      <vt:lpstr>Plan</vt:lpstr>
      <vt:lpstr>Plan</vt:lpstr>
      <vt:lpstr>Stratégie de Développement des ER</vt:lpstr>
      <vt:lpstr>Objectifs de développement: les technologies ER</vt:lpstr>
      <vt:lpstr>Objectifs pour le solaire PV</vt:lpstr>
      <vt:lpstr>L’autoproduction PV - MT</vt:lpstr>
      <vt:lpstr>L’importance des études de faisabilité PV</vt:lpstr>
      <vt:lpstr>L’importance des études de faisabilité PV</vt:lpstr>
      <vt:lpstr>Contexte de l’étude</vt:lpstr>
      <vt:lpstr>Objectifs de l’étude</vt:lpstr>
      <vt:lpstr>Plan</vt:lpstr>
      <vt:lpstr>Marché potentiel des études solaires PV</vt:lpstr>
      <vt:lpstr>Marché potentiel des études solaires PV</vt:lpstr>
      <vt:lpstr>Plan</vt:lpstr>
      <vt:lpstr>Critères exigés au niveau des BE</vt:lpstr>
      <vt:lpstr>Bureaux potentiels</vt:lpstr>
      <vt:lpstr>Justificatifs du choix</vt:lpstr>
      <vt:lpstr>Les BE &amp; IC</vt:lpstr>
      <vt:lpstr>Les experts-auditeurs</vt:lpstr>
      <vt:lpstr>Aspects à maîtriser par les BE</vt:lpstr>
      <vt:lpstr>Plan</vt:lpstr>
      <vt:lpstr>Enquête auprès des BE et d’IC</vt:lpstr>
      <vt:lpstr>Résultats de l’enquête</vt:lpstr>
      <vt:lpstr>Résultats de l’enquête</vt:lpstr>
      <vt:lpstr>Besoins en formation des BE</vt:lpstr>
      <vt:lpstr>Plan</vt:lpstr>
      <vt:lpstr>Consistance de l’étude</vt:lpstr>
      <vt:lpstr>Consistance de l’étude</vt:lpstr>
      <vt:lpstr>Consistance de l’étude</vt:lpstr>
      <vt:lpstr>Consistance de l’étude</vt:lpstr>
      <vt:lpstr>Consistance de l’étude</vt:lpstr>
      <vt:lpstr>Consistance de l’étude</vt:lpstr>
      <vt:lpstr>Consistance de l’étude</vt:lpstr>
      <vt:lpstr>Plan</vt:lpstr>
      <vt:lpstr>Processus d’intégration des BE</vt:lpstr>
      <vt:lpstr>Cahier d’éligibilité des BE</vt:lpstr>
      <vt:lpstr>Conditions d’éligibilité</vt:lpstr>
      <vt:lpstr>Dépôt de la demande (ANME)</vt:lpstr>
      <vt:lpstr>Décision de l’éligibilité</vt:lpstr>
      <vt:lpstr>Obligations du prescripteur</vt:lpstr>
      <vt:lpstr>Sanctions</vt:lpstr>
      <vt:lpstr>Sanctions</vt:lpstr>
      <vt:lpstr>Sanctions</vt:lpstr>
      <vt:lpstr>Sanctions</vt:lpstr>
      <vt:lpstr>Intégration des BE éligibles</vt:lpstr>
      <vt:lpstr>Diapositive 47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ASUS</dc:creator>
  <cp:lastModifiedBy>ASUS</cp:lastModifiedBy>
  <cp:revision>53</cp:revision>
  <dcterms:created xsi:type="dcterms:W3CDTF">2016-10-02T10:48:44Z</dcterms:created>
  <dcterms:modified xsi:type="dcterms:W3CDTF">2017-05-02T08:28:18Z</dcterms:modified>
</cp:coreProperties>
</file>